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Montserrat"/>
      <p:regular r:id="rId20"/>
      <p:bold r:id="rId21"/>
      <p:italic r:id="rId22"/>
      <p:boldItalic r:id="rId23"/>
    </p:embeddedFont>
    <p:embeddedFont>
      <p:font typeface="Michroma"/>
      <p:regular r:id="rId24"/>
    </p:embeddedFont>
    <p:embeddedFont>
      <p:font typeface="Montserrat Medium"/>
      <p:regular r:id="rId25"/>
      <p:bold r:id="rId26"/>
      <p:italic r:id="rId27"/>
      <p:boldItalic r:id="rId28"/>
    </p:embeddedFont>
    <p:embeddedFont>
      <p:font typeface="Lor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iy8z/BknRA1dVT16wHIQre31xm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ichroma-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ora-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ora-italic.fntdata"/><Relationship Id="rId30" Type="http://schemas.openxmlformats.org/officeDocument/2006/relationships/font" Target="fonts/Lora-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Lora-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11819bf5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2811819bf5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11819bf57_1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Kalau ditanya kenapa gak recall aja? ini jawabannya kenapa selain score recall kita juga fokus di score AUC ROC,</a:t>
            </a:r>
            <a:endParaRPr/>
          </a:p>
          <a:p>
            <a:pPr indent="-228600" lvl="0" marL="457200" rtl="0" algn="l">
              <a:spcBef>
                <a:spcPts val="0"/>
              </a:spcBef>
              <a:spcAft>
                <a:spcPts val="0"/>
              </a:spcAft>
              <a:buSzPts val="1400"/>
              <a:buNone/>
            </a:pPr>
            <a:r>
              <a:t/>
            </a:r>
            <a:endParaRPr/>
          </a:p>
          <a:p>
            <a:pPr indent="-228600" lvl="0" marL="457200" rtl="0" algn="l">
              <a:spcBef>
                <a:spcPts val="0"/>
              </a:spcBef>
              <a:spcAft>
                <a:spcPts val="0"/>
              </a:spcAft>
              <a:buSzPts val="1400"/>
              <a:buNone/>
            </a:pPr>
            <a:r>
              <a:rPr lang="en-US"/>
              <a:t>AUC-ROC adalah metrik yang baik untuk membandingkan kinerja beberapa model klasifikasi. Ini membantu Anda memilih model yang paling cocok untuk tugas tertentu, bahkan jika data Anda seimbang. Anda ingin memilih model yang memiliki AUC-ROC tertinggi karena ini menunjukkan kemampuan model dalam membedakan antara kelas positif dan negatif.</a:t>
            </a:r>
            <a:endParaRPr/>
          </a:p>
          <a:p>
            <a:pPr indent="-228600" lvl="0" marL="457200" rtl="0" algn="l">
              <a:spcBef>
                <a:spcPts val="0"/>
              </a:spcBef>
              <a:spcAft>
                <a:spcPts val="0"/>
              </a:spcAft>
              <a:buSzPts val="1400"/>
              <a:buNone/>
            </a:pPr>
            <a:r>
              <a:t/>
            </a:r>
            <a:endParaRPr/>
          </a:p>
          <a:p>
            <a:pPr indent="-228600" lvl="0" marL="457200" rtl="0" algn="l">
              <a:spcBef>
                <a:spcPts val="0"/>
              </a:spcBef>
              <a:spcAft>
                <a:spcPts val="0"/>
              </a:spcAft>
              <a:buSzPts val="1400"/>
              <a:buNone/>
            </a:pPr>
            <a:r>
              <a:rPr lang="en-US"/>
              <a:t>Kepekaan terhadap Pemilihan Threshold, AUC-ROC mencerminkan kinerja model secara keseluruhan tanpa memperhatikan ambang keputusan tertentu. Namun, dalam beberapa kasus, Anda mungkin perlu mempertimbangkan ambang keputusan tertentu untuk tugas khusus Anda. Skor AUC-ROC masih dapat memberikan informasi tentang sejauh mana model Anda dapat disesuaikan dengan ambang keputusan yang berbeda.</a:t>
            </a:r>
            <a:endParaRPr/>
          </a:p>
          <a:p>
            <a:pPr indent="-228600" lvl="0" marL="457200" rtl="0" algn="l">
              <a:spcBef>
                <a:spcPts val="0"/>
              </a:spcBef>
              <a:spcAft>
                <a:spcPts val="0"/>
              </a:spcAft>
              <a:buSzPts val="1400"/>
              <a:buNone/>
            </a:pPr>
            <a:r>
              <a:t/>
            </a:r>
            <a:endParaRPr/>
          </a:p>
          <a:p>
            <a:pPr indent="-228600" lvl="0" marL="457200" rtl="0" algn="l">
              <a:spcBef>
                <a:spcPts val="0"/>
              </a:spcBef>
              <a:spcAft>
                <a:spcPts val="0"/>
              </a:spcAft>
              <a:buSzPts val="1400"/>
              <a:buNone/>
            </a:pPr>
            <a:r>
              <a:rPr lang="en-US"/>
              <a:t>Meskipun data Anda seimbang, biaya kesalahan salah klasifikasi (false positive dan false negative) mungkin tidak seimbang. Dalam kasus ini, skor AUC-ROC masih dapat memberikan informasi tentang kinerja model dalam hal ini. AUC-ROC memberikan pandangan yang baik tentang sejauh mana model Anda dapat membedakan antara kelas positif dan negatif. Ini adalah aspek penting dari kualitas model klasifikasi, bahkan jika data seimbang.</a:t>
            </a:r>
            <a:endParaRPr/>
          </a:p>
        </p:txBody>
      </p:sp>
      <p:sp>
        <p:nvSpPr>
          <p:cNvPr id="156" name="Google Shape;156;g2811819bf57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19b8a29a5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819b8a29a5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819b8a29a5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19b8a29a5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2819b8a29a5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2819b8a29a5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11819bf57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811819bf57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1c3a36e34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281c3a36e3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1fd14c9c4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81fd14c9c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81fd14c9c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g281fd14c9c4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g281fd14c9c4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19b8a29a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2819b8a29a5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2819b8a29a5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19b8a29a5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g2819b8a29a5_0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2819b8a29a5_0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19b8a29a5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819b8a29a5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819b8a29a5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811819bf5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2811819bf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11819bf5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2811819bf5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11819bf57_1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811819bf57_1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b="15771" l="11348" r="12179" t="17357"/>
          <a:stretch/>
        </p:blipFill>
        <p:spPr>
          <a:xfrm>
            <a:off x="1385975" y="1569900"/>
            <a:ext cx="1064826" cy="846875"/>
          </a:xfrm>
          <a:prstGeom prst="rect">
            <a:avLst/>
          </a:prstGeom>
          <a:noFill/>
          <a:ln>
            <a:noFill/>
          </a:ln>
        </p:spPr>
      </p:pic>
      <p:sp>
        <p:nvSpPr>
          <p:cNvPr id="65" name="Google Shape;65;p1"/>
          <p:cNvSpPr txBox="1"/>
          <p:nvPr/>
        </p:nvSpPr>
        <p:spPr>
          <a:xfrm>
            <a:off x="491867" y="2416774"/>
            <a:ext cx="4161300" cy="668100"/>
          </a:xfrm>
          <a:prstGeom prst="rect">
            <a:avLst/>
          </a:prstGeom>
          <a:noFill/>
          <a:ln>
            <a:noFill/>
          </a:ln>
        </p:spPr>
        <p:txBody>
          <a:bodyPr anchorCtr="0" anchor="t" bIns="45700" lIns="91425" spcFirstLastPara="1" rIns="91425" wrap="square" tIns="45700">
            <a:no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rgbClr val="FFFFFF"/>
                </a:solidFill>
                <a:latin typeface="Montserrat"/>
                <a:ea typeface="Montserrat"/>
                <a:cs typeface="Montserrat"/>
                <a:sym typeface="Montserrat"/>
              </a:rPr>
              <a:t>Data Geeks</a:t>
            </a:r>
            <a:endParaRPr b="0" i="0" sz="1400" u="none" cap="none" strike="noStrike">
              <a:solidFill>
                <a:srgbClr val="FFFFFF"/>
              </a:solidFill>
              <a:latin typeface="Arial"/>
              <a:ea typeface="Arial"/>
              <a:cs typeface="Arial"/>
              <a:sym typeface="Arial"/>
            </a:endParaRPr>
          </a:p>
        </p:txBody>
      </p:sp>
      <p:sp>
        <p:nvSpPr>
          <p:cNvPr id="66" name="Google Shape;66;p1"/>
          <p:cNvSpPr txBox="1"/>
          <p:nvPr/>
        </p:nvSpPr>
        <p:spPr>
          <a:xfrm>
            <a:off x="491875" y="3402025"/>
            <a:ext cx="3064500" cy="1472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Montserrat"/>
                <a:ea typeface="Montserrat"/>
                <a:cs typeface="Montserrat"/>
                <a:sym typeface="Montserrat"/>
              </a:rPr>
              <a:t>Dokumen </a:t>
            </a:r>
            <a:r>
              <a:rPr lang="en-US" sz="3200">
                <a:solidFill>
                  <a:srgbClr val="FFFFFF"/>
                </a:solidFill>
                <a:latin typeface="Montserrat"/>
                <a:ea typeface="Montserrat"/>
                <a:cs typeface="Montserrat"/>
                <a:sym typeface="Montserrat"/>
              </a:rPr>
              <a:t>Presentasi </a:t>
            </a:r>
            <a:r>
              <a:rPr b="0" i="0" lang="en-US" sz="3200" u="none" cap="none" strike="noStrike">
                <a:solidFill>
                  <a:srgbClr val="FFFFFF"/>
                </a:solidFill>
                <a:latin typeface="Montserrat"/>
                <a:ea typeface="Montserrat"/>
                <a:cs typeface="Montserrat"/>
                <a:sym typeface="Montserrat"/>
              </a:rPr>
              <a:t>Final Project </a:t>
            </a:r>
            <a:endParaRPr b="0" i="0" sz="1400" u="none" cap="none" strike="noStrike">
              <a:solidFill>
                <a:srgbClr val="FFFFFF"/>
              </a:solidFill>
              <a:latin typeface="Arial"/>
              <a:ea typeface="Arial"/>
              <a:cs typeface="Arial"/>
              <a:sym typeface="Arial"/>
            </a:endParaRPr>
          </a:p>
        </p:txBody>
      </p:sp>
      <p:cxnSp>
        <p:nvCxnSpPr>
          <p:cNvPr id="67" name="Google Shape;67;p1"/>
          <p:cNvCxnSpPr/>
          <p:nvPr/>
        </p:nvCxnSpPr>
        <p:spPr>
          <a:xfrm>
            <a:off x="636494" y="3231896"/>
            <a:ext cx="2563800" cy="0"/>
          </a:xfrm>
          <a:prstGeom prst="straightConnector1">
            <a:avLst/>
          </a:prstGeom>
          <a:noFill/>
          <a:ln cap="flat" cmpd="sng" w="76200">
            <a:solidFill>
              <a:srgbClr val="FFFFF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811819bf57_1_0"/>
          <p:cNvSpPr txBox="1"/>
          <p:nvPr/>
        </p:nvSpPr>
        <p:spPr>
          <a:xfrm>
            <a:off x="746100" y="173900"/>
            <a:ext cx="11051400" cy="1051800"/>
          </a:xfrm>
          <a:prstGeom prst="rect">
            <a:avLst/>
          </a:prstGeom>
          <a:noFill/>
          <a:ln>
            <a:noFill/>
          </a:ln>
        </p:spPr>
        <p:txBody>
          <a:bodyPr anchorCtr="0" anchor="t" bIns="91425" lIns="91425" spcFirstLastPara="1" rIns="91425" wrap="square" tIns="91425">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Modelling</a:t>
            </a:r>
            <a:endParaRPr b="1" i="0" sz="2500" u="none" cap="none" strike="noStrike">
              <a:solidFill>
                <a:srgbClr val="000000"/>
              </a:solidFill>
              <a:latin typeface="Michroma"/>
              <a:ea typeface="Michroma"/>
              <a:cs typeface="Michroma"/>
              <a:sym typeface="Michroma"/>
            </a:endParaRPr>
          </a:p>
        </p:txBody>
      </p:sp>
      <p:sp>
        <p:nvSpPr>
          <p:cNvPr id="149" name="Google Shape;149;g2811819bf57_1_0"/>
          <p:cNvSpPr txBox="1"/>
          <p:nvPr/>
        </p:nvSpPr>
        <p:spPr>
          <a:xfrm>
            <a:off x="843750" y="807425"/>
            <a:ext cx="108561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Montserrat"/>
                <a:ea typeface="Montserrat"/>
                <a:cs typeface="Montserrat"/>
                <a:sym typeface="Montserrat"/>
              </a:rPr>
              <a:t>Pada modelling digunakan 7 algoritma klasifikasi yakni,</a:t>
            </a:r>
            <a:endParaRPr b="0" i="0" sz="1500" u="none" cap="none" strike="noStrike">
              <a:solidFill>
                <a:srgbClr val="000000"/>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Logistic Regression</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K-Nearest Neighbor</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Decision Tree</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XGBoost</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Random Forest</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LightGBM</a:t>
            </a:r>
            <a:endParaRPr b="1" i="0" sz="1500" u="none" cap="none" strike="noStrike">
              <a:solidFill>
                <a:srgbClr val="188038"/>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188038"/>
              </a:buClr>
              <a:buSzPts val="1500"/>
              <a:buFont typeface="Montserrat"/>
              <a:buChar char="●"/>
            </a:pPr>
            <a:r>
              <a:rPr b="1" i="0" lang="en-US" sz="1500" u="none" cap="none" strike="noStrike">
                <a:solidFill>
                  <a:srgbClr val="188038"/>
                </a:solidFill>
                <a:latin typeface="Montserrat"/>
                <a:ea typeface="Montserrat"/>
                <a:cs typeface="Montserrat"/>
                <a:sym typeface="Montserrat"/>
              </a:rPr>
              <a:t>Gradient Boost</a:t>
            </a:r>
            <a:endParaRPr b="1" i="0" sz="1500" u="none" cap="none" strike="noStrike">
              <a:solidFill>
                <a:srgbClr val="18803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803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Montserrat"/>
                <a:ea typeface="Montserrat"/>
                <a:cs typeface="Montserrat"/>
                <a:sym typeface="Montserrat"/>
              </a:rPr>
              <a:t>Pada pembuatan model pertama dengan features, dimana </a:t>
            </a:r>
            <a:r>
              <a:rPr lang="en-US" sz="1500">
                <a:latin typeface="Montserrat"/>
                <a:ea typeface="Montserrat"/>
                <a:cs typeface="Montserrat"/>
                <a:sym typeface="Montserrat"/>
              </a:rPr>
              <a:t>dengan features ini AUC/ ROC cukup </a:t>
            </a:r>
            <a:r>
              <a:rPr i="1" lang="en-US" sz="1500">
                <a:latin typeface="Montserrat"/>
                <a:ea typeface="Montserrat"/>
                <a:cs typeface="Montserrat"/>
                <a:sym typeface="Montserrat"/>
              </a:rPr>
              <a:t>overfitting</a:t>
            </a:r>
            <a:r>
              <a:rPr lang="en-US" sz="1500">
                <a:latin typeface="Montserrat"/>
                <a:ea typeface="Montserrat"/>
                <a:cs typeface="Montserrat"/>
                <a:sym typeface="Montserrat"/>
              </a:rPr>
              <a:t>.</a:t>
            </a:r>
            <a:endParaRPr b="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Montserrat"/>
              <a:ea typeface="Montserrat"/>
              <a:cs typeface="Montserrat"/>
              <a:sym typeface="Montserrat"/>
            </a:endParaRPr>
          </a:p>
        </p:txBody>
      </p:sp>
      <p:pic>
        <p:nvPicPr>
          <p:cNvPr id="150" name="Google Shape;150;g2811819bf57_1_0"/>
          <p:cNvPicPr preferRelativeResize="0"/>
          <p:nvPr/>
        </p:nvPicPr>
        <p:blipFill rotWithShape="1">
          <a:blip r:embed="rId3">
            <a:alphaModFix/>
          </a:blip>
          <a:srcRect b="0" l="0" r="0" t="0"/>
          <a:stretch/>
        </p:blipFill>
        <p:spPr>
          <a:xfrm>
            <a:off x="6435950" y="930775"/>
            <a:ext cx="5076125" cy="1929250"/>
          </a:xfrm>
          <a:prstGeom prst="rect">
            <a:avLst/>
          </a:prstGeom>
          <a:noFill/>
          <a:ln>
            <a:noFill/>
          </a:ln>
        </p:spPr>
      </p:pic>
      <p:sp>
        <p:nvSpPr>
          <p:cNvPr id="151" name="Google Shape;151;g2811819bf57_1_0"/>
          <p:cNvSpPr txBox="1"/>
          <p:nvPr/>
        </p:nvSpPr>
        <p:spPr>
          <a:xfrm>
            <a:off x="843750" y="3904000"/>
            <a:ext cx="10953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Sehingga diputuskan untuk melakukan regularization dan hyperparameter tuning lain namun </a:t>
            </a:r>
            <a:r>
              <a:rPr lang="en-US">
                <a:latin typeface="Montserrat"/>
                <a:ea typeface="Montserrat"/>
                <a:cs typeface="Montserrat"/>
                <a:sym typeface="Montserrat"/>
              </a:rPr>
              <a:t>score AUC ROC </a:t>
            </a:r>
            <a:r>
              <a:rPr b="0" i="0" lang="en-US" sz="1400" u="none" cap="none" strike="noStrike">
                <a:solidFill>
                  <a:srgbClr val="000000"/>
                </a:solidFill>
                <a:latin typeface="Montserrat"/>
                <a:ea typeface="Montserrat"/>
                <a:cs typeface="Montserrat"/>
                <a:sym typeface="Montserrat"/>
              </a:rPr>
              <a:t>masih </a:t>
            </a:r>
            <a:r>
              <a:rPr b="0" i="1" lang="en-US" sz="1400" u="none" cap="none" strike="noStrike">
                <a:solidFill>
                  <a:srgbClr val="000000"/>
                </a:solidFill>
                <a:latin typeface="Montserrat"/>
                <a:ea typeface="Montserrat"/>
                <a:cs typeface="Montserrat"/>
                <a:sym typeface="Montserrat"/>
              </a:rPr>
              <a:t>overfitting </a:t>
            </a:r>
            <a:r>
              <a:rPr b="0" i="0" lang="en-US" sz="1400" u="none" cap="none" strike="noStrike">
                <a:solidFill>
                  <a:srgbClr val="000000"/>
                </a:solidFill>
                <a:latin typeface="Montserrat"/>
                <a:ea typeface="Montserrat"/>
                <a:cs typeface="Montserrat"/>
                <a:sym typeface="Montserrat"/>
              </a:rPr>
              <a:t>maka dipertimbangkan untuk melakukan features selection ulang dan penambahan data di tahap </a:t>
            </a:r>
            <a:r>
              <a:rPr b="0" i="1" lang="en-US" sz="1400" u="none" cap="none" strike="noStrike">
                <a:solidFill>
                  <a:srgbClr val="000000"/>
                </a:solidFill>
                <a:latin typeface="Montserrat"/>
                <a:ea typeface="Montserrat"/>
                <a:cs typeface="Montserrat"/>
                <a:sym typeface="Montserrat"/>
              </a:rPr>
              <a:t>class imbalance</a:t>
            </a:r>
            <a:r>
              <a:rPr b="0" i="0" lang="en-US" sz="1400" u="none" cap="none" strike="noStrike">
                <a:solidFill>
                  <a:srgbClr val="000000"/>
                </a:solidFill>
                <a:latin typeface="Montserrat"/>
                <a:ea typeface="Montserrat"/>
                <a:cs typeface="Montserrat"/>
                <a:sym typeface="Montserrat"/>
              </a:rPr>
              <a:t> dengan</a:t>
            </a:r>
            <a:r>
              <a:rPr b="0" i="0" lang="en-US" sz="1400" u="none" cap="none" strike="noStrike">
                <a:solidFill>
                  <a:schemeClr val="dk1"/>
                </a:solidFill>
                <a:latin typeface="Montserrat"/>
                <a:ea typeface="Montserrat"/>
                <a:cs typeface="Montserrat"/>
                <a:sym typeface="Montserrat"/>
              </a:rPr>
              <a:t> </a:t>
            </a:r>
            <a:r>
              <a:rPr b="0" i="1" lang="en-US" sz="1400" u="none" cap="none" strike="noStrike">
                <a:solidFill>
                  <a:schemeClr val="dk1"/>
                </a:solidFill>
                <a:latin typeface="Montserrat"/>
                <a:ea typeface="Montserrat"/>
                <a:cs typeface="Montserrat"/>
                <a:sym typeface="Montserrat"/>
              </a:rPr>
              <a:t>oversampling </a:t>
            </a:r>
            <a:r>
              <a:rPr b="0" i="0" lang="en-US" sz="1400" u="none" cap="none" strike="noStrike">
                <a:solidFill>
                  <a:schemeClr val="dk1"/>
                </a:solidFill>
                <a:latin typeface="Montserrat"/>
                <a:ea typeface="Montserrat"/>
                <a:cs typeface="Montserrat"/>
                <a:sym typeface="Montserrat"/>
              </a:rPr>
              <a:t>SMOTE dan </a:t>
            </a:r>
            <a:r>
              <a:rPr b="0" i="1" lang="en-US" sz="1400" u="none" cap="none" strike="noStrike">
                <a:solidFill>
                  <a:srgbClr val="000000"/>
                </a:solidFill>
                <a:latin typeface="Montserrat"/>
                <a:ea typeface="Montserrat"/>
                <a:cs typeface="Montserrat"/>
                <a:sym typeface="Montserrat"/>
              </a:rPr>
              <a:t>undersampling</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pic>
        <p:nvPicPr>
          <p:cNvPr id="152" name="Google Shape;152;g2811819bf57_1_0"/>
          <p:cNvPicPr preferRelativeResize="0"/>
          <p:nvPr/>
        </p:nvPicPr>
        <p:blipFill>
          <a:blip r:embed="rId4">
            <a:alphaModFix/>
          </a:blip>
          <a:stretch>
            <a:fillRect/>
          </a:stretch>
        </p:blipFill>
        <p:spPr>
          <a:xfrm>
            <a:off x="1029375" y="3362225"/>
            <a:ext cx="10283474" cy="481350"/>
          </a:xfrm>
          <a:prstGeom prst="rect">
            <a:avLst/>
          </a:prstGeom>
          <a:noFill/>
          <a:ln>
            <a:noFill/>
          </a:ln>
        </p:spPr>
      </p:pic>
      <p:pic>
        <p:nvPicPr>
          <p:cNvPr id="153" name="Google Shape;153;g2811819bf57_1_0"/>
          <p:cNvPicPr preferRelativeResize="0"/>
          <p:nvPr/>
        </p:nvPicPr>
        <p:blipFill rotWithShape="1">
          <a:blip r:embed="rId5">
            <a:alphaModFix/>
          </a:blip>
          <a:srcRect b="10506" l="0" r="0" t="0"/>
          <a:stretch/>
        </p:blipFill>
        <p:spPr>
          <a:xfrm>
            <a:off x="1150113" y="4735288"/>
            <a:ext cx="10041999" cy="1832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811819bf57_1_41"/>
          <p:cNvSpPr txBox="1"/>
          <p:nvPr/>
        </p:nvSpPr>
        <p:spPr>
          <a:xfrm>
            <a:off x="687400" y="416300"/>
            <a:ext cx="5292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dk1"/>
                </a:solidFill>
                <a:latin typeface="Montserrat"/>
                <a:ea typeface="Montserrat"/>
                <a:cs typeface="Montserrat"/>
                <a:sym typeface="Montserrat"/>
              </a:rPr>
              <a:t>Final S</a:t>
            </a:r>
            <a:r>
              <a:rPr b="1" i="0" lang="en-US" sz="1400" u="none" cap="none" strike="noStrike">
                <a:solidFill>
                  <a:schemeClr val="dk1"/>
                </a:solidFill>
                <a:latin typeface="Montserrat"/>
                <a:ea typeface="Montserrat"/>
                <a:cs typeface="Montserrat"/>
                <a:sym typeface="Montserrat"/>
              </a:rPr>
              <a:t>core </a:t>
            </a:r>
            <a:r>
              <a:rPr b="1" lang="en-US">
                <a:solidFill>
                  <a:schemeClr val="dk1"/>
                </a:solidFill>
                <a:latin typeface="Montserrat"/>
                <a:ea typeface="Montserrat"/>
                <a:cs typeface="Montserrat"/>
                <a:sym typeface="Montserrat"/>
              </a:rPr>
              <a:t>Modelling - </a:t>
            </a:r>
            <a:r>
              <a:rPr b="1" i="0" lang="en-US" sz="1400" u="none" cap="none" strike="noStrike">
                <a:solidFill>
                  <a:schemeClr val="dk1"/>
                </a:solidFill>
                <a:latin typeface="Montserrat"/>
                <a:ea typeface="Montserrat"/>
                <a:cs typeface="Montserrat"/>
                <a:sym typeface="Montserrat"/>
              </a:rPr>
              <a:t>Hyperparameter Tuning,</a:t>
            </a:r>
            <a:endParaRPr b="1" i="0" sz="1400" u="none" cap="none" strike="noStrike">
              <a:solidFill>
                <a:srgbClr val="000000"/>
              </a:solidFill>
              <a:latin typeface="Montserrat"/>
              <a:ea typeface="Montserrat"/>
              <a:cs typeface="Montserrat"/>
              <a:sym typeface="Montserrat"/>
            </a:endParaRPr>
          </a:p>
        </p:txBody>
      </p:sp>
      <p:pic>
        <p:nvPicPr>
          <p:cNvPr id="159" name="Google Shape;159;g2811819bf57_1_41"/>
          <p:cNvPicPr preferRelativeResize="0"/>
          <p:nvPr/>
        </p:nvPicPr>
        <p:blipFill rotWithShape="1">
          <a:blip r:embed="rId3">
            <a:alphaModFix/>
          </a:blip>
          <a:srcRect b="0" l="0" r="0" t="0"/>
          <a:stretch/>
        </p:blipFill>
        <p:spPr>
          <a:xfrm>
            <a:off x="3103488" y="787088"/>
            <a:ext cx="5985025" cy="2184325"/>
          </a:xfrm>
          <a:prstGeom prst="rect">
            <a:avLst/>
          </a:prstGeom>
          <a:noFill/>
          <a:ln>
            <a:noFill/>
          </a:ln>
        </p:spPr>
      </p:pic>
      <p:pic>
        <p:nvPicPr>
          <p:cNvPr id="160" name="Google Shape;160;g2811819bf57_1_41"/>
          <p:cNvPicPr preferRelativeResize="0"/>
          <p:nvPr/>
        </p:nvPicPr>
        <p:blipFill rotWithShape="1">
          <a:blip r:embed="rId4">
            <a:alphaModFix/>
          </a:blip>
          <a:srcRect b="0" l="0" r="0" t="0"/>
          <a:stretch/>
        </p:blipFill>
        <p:spPr>
          <a:xfrm>
            <a:off x="770775" y="4714226"/>
            <a:ext cx="2275157" cy="1782249"/>
          </a:xfrm>
          <a:prstGeom prst="rect">
            <a:avLst/>
          </a:prstGeom>
          <a:noFill/>
          <a:ln>
            <a:noFill/>
          </a:ln>
        </p:spPr>
      </p:pic>
      <p:pic>
        <p:nvPicPr>
          <p:cNvPr id="161" name="Google Shape;161;g2811819bf57_1_41"/>
          <p:cNvPicPr preferRelativeResize="0"/>
          <p:nvPr/>
        </p:nvPicPr>
        <p:blipFill rotWithShape="1">
          <a:blip r:embed="rId5">
            <a:alphaModFix/>
          </a:blip>
          <a:srcRect b="0" l="0" r="0" t="0"/>
          <a:stretch/>
        </p:blipFill>
        <p:spPr>
          <a:xfrm>
            <a:off x="3221001" y="4714226"/>
            <a:ext cx="3614549" cy="1782248"/>
          </a:xfrm>
          <a:prstGeom prst="rect">
            <a:avLst/>
          </a:prstGeom>
          <a:noFill/>
          <a:ln>
            <a:noFill/>
          </a:ln>
        </p:spPr>
      </p:pic>
      <p:sp>
        <p:nvSpPr>
          <p:cNvPr id="162" name="Google Shape;162;g2811819bf57_1_41"/>
          <p:cNvSpPr txBox="1"/>
          <p:nvPr/>
        </p:nvSpPr>
        <p:spPr>
          <a:xfrm>
            <a:off x="7010625" y="4974300"/>
            <a:ext cx="4735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Pada model </a:t>
            </a:r>
            <a:r>
              <a:rPr b="1" i="0" lang="en-US" sz="1400" u="none" cap="none" strike="noStrike">
                <a:solidFill>
                  <a:srgbClr val="188038"/>
                </a:solidFill>
                <a:latin typeface="Montserrat"/>
                <a:ea typeface="Montserrat"/>
                <a:cs typeface="Montserrat"/>
                <a:sym typeface="Montserrat"/>
              </a:rPr>
              <a:t>XGBoost</a:t>
            </a:r>
            <a:r>
              <a:rPr b="0" i="0" lang="en-US" sz="1400" u="none" cap="none" strike="noStrike">
                <a:solidFill>
                  <a:srgbClr val="000000"/>
                </a:solidFill>
                <a:latin typeface="Montserrat"/>
                <a:ea typeface="Montserrat"/>
                <a:cs typeface="Montserrat"/>
                <a:sym typeface="Montserrat"/>
              </a:rPr>
              <a:t>, 2 features yang memiliki importance terbesar adalah </a:t>
            </a:r>
            <a:r>
              <a:rPr b="1" i="0" lang="en-US" sz="1400" u="none" cap="none" strike="noStrike">
                <a:solidFill>
                  <a:srgbClr val="188038"/>
                </a:solidFill>
                <a:latin typeface="Montserrat"/>
                <a:ea typeface="Montserrat"/>
                <a:cs typeface="Montserrat"/>
                <a:sym typeface="Montserrat"/>
              </a:rPr>
              <a:t>Previously_Insured </a:t>
            </a:r>
            <a:r>
              <a:rPr b="0" i="0" lang="en-US" sz="1400" u="none" cap="none" strike="noStrike">
                <a:solidFill>
                  <a:srgbClr val="000000"/>
                </a:solidFill>
                <a:latin typeface="Montserrat"/>
                <a:ea typeface="Montserrat"/>
                <a:cs typeface="Montserrat"/>
                <a:sym typeface="Montserrat"/>
              </a:rPr>
              <a:t>dan </a:t>
            </a:r>
            <a:r>
              <a:rPr b="1" i="0" lang="en-US" sz="1400" u="none" cap="none" strike="noStrike">
                <a:solidFill>
                  <a:srgbClr val="188038"/>
                </a:solidFill>
                <a:latin typeface="Montserrat"/>
                <a:ea typeface="Montserrat"/>
                <a:cs typeface="Montserrat"/>
                <a:sym typeface="Montserrat"/>
              </a:rPr>
              <a:t>Vehicle_Damage </a:t>
            </a:r>
            <a:r>
              <a:rPr b="0" i="0" lang="en-US" sz="1400" u="none" cap="none" strike="noStrike">
                <a:solidFill>
                  <a:srgbClr val="000000"/>
                </a:solidFill>
                <a:latin typeface="Montserrat"/>
                <a:ea typeface="Montserrat"/>
                <a:cs typeface="Montserrat"/>
                <a:sym typeface="Montserrat"/>
              </a:rPr>
              <a:t>sedangkan 2 features yang paling rendah adalah </a:t>
            </a:r>
            <a:r>
              <a:rPr b="1" i="0" lang="en-US" sz="1400" u="none" cap="none" strike="noStrike">
                <a:solidFill>
                  <a:srgbClr val="188038"/>
                </a:solidFill>
                <a:latin typeface="Montserrat"/>
                <a:ea typeface="Montserrat"/>
                <a:cs typeface="Montserrat"/>
                <a:sym typeface="Montserrat"/>
              </a:rPr>
              <a:t>Policy_Sales_Channel </a:t>
            </a:r>
            <a:r>
              <a:rPr b="0" i="0" lang="en-US" sz="1400" u="none" cap="none" strike="noStrike">
                <a:solidFill>
                  <a:srgbClr val="000000"/>
                </a:solidFill>
                <a:latin typeface="Montserrat"/>
                <a:ea typeface="Montserrat"/>
                <a:cs typeface="Montserrat"/>
                <a:sym typeface="Montserrat"/>
              </a:rPr>
              <a:t>dan </a:t>
            </a:r>
            <a:r>
              <a:rPr b="1" i="0" lang="en-US" sz="1400" u="none" cap="none" strike="noStrike">
                <a:solidFill>
                  <a:srgbClr val="188038"/>
                </a:solidFill>
                <a:latin typeface="Montserrat"/>
                <a:ea typeface="Montserrat"/>
                <a:cs typeface="Montserrat"/>
                <a:sym typeface="Montserrat"/>
              </a:rPr>
              <a:t>Vehicle_Age</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
        <p:nvSpPr>
          <p:cNvPr id="163" name="Google Shape;163;g2811819bf57_1_41"/>
          <p:cNvSpPr txBox="1"/>
          <p:nvPr/>
        </p:nvSpPr>
        <p:spPr>
          <a:xfrm>
            <a:off x="687400" y="3019325"/>
            <a:ext cx="11205000" cy="164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Montserrat"/>
                <a:ea typeface="Montserrat"/>
                <a:cs typeface="Montserrat"/>
                <a:sym typeface="Montserrat"/>
              </a:rPr>
              <a:t>T</a:t>
            </a:r>
            <a:r>
              <a:rPr b="1" i="0" lang="en-US" sz="1700" u="none" cap="none" strike="noStrike">
                <a:solidFill>
                  <a:srgbClr val="000000"/>
                </a:solidFill>
                <a:latin typeface="Montserrat"/>
                <a:ea typeface="Montserrat"/>
                <a:cs typeface="Montserrat"/>
                <a:sym typeface="Montserrat"/>
              </a:rPr>
              <a:t>he Best Fit Model</a:t>
            </a:r>
            <a:endParaRPr b="1" i="0" sz="1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rgbClr val="188038"/>
                </a:solidFill>
                <a:latin typeface="Montserrat"/>
                <a:ea typeface="Montserrat"/>
                <a:cs typeface="Montserrat"/>
                <a:sym typeface="Montserrat"/>
              </a:rPr>
              <a:t>XGBoost Model</a:t>
            </a:r>
            <a:endParaRPr b="1" i="0" sz="1500" u="none" cap="none" strike="noStrike">
              <a:solidFill>
                <a:srgbClr val="188038"/>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Model ini memiliki score recall yang tinggi yakni mencapai </a:t>
            </a:r>
            <a:r>
              <a:rPr b="1" i="0" lang="en-US" sz="1400" u="none" cap="none" strike="noStrike">
                <a:solidFill>
                  <a:srgbClr val="000000"/>
                </a:solidFill>
                <a:latin typeface="Montserrat"/>
                <a:ea typeface="Montserrat"/>
                <a:cs typeface="Montserrat"/>
                <a:sym typeface="Montserrat"/>
              </a:rPr>
              <a:t>0.94</a:t>
            </a:r>
            <a:r>
              <a:rPr b="0" i="0" lang="en-US" sz="1400" u="none" cap="none" strike="noStrike">
                <a:solidFill>
                  <a:srgbClr val="000000"/>
                </a:solidFill>
                <a:latin typeface="Montserrat"/>
                <a:ea typeface="Montserrat"/>
                <a:cs typeface="Montserrat"/>
                <a:sym typeface="Montserrat"/>
              </a:rPr>
              <a:t> dengan probabilitas machine learning sebesar </a:t>
            </a:r>
            <a:r>
              <a:rPr b="1" i="0" lang="en-US" sz="1400" u="none" cap="none" strike="noStrike">
                <a:solidFill>
                  <a:srgbClr val="000000"/>
                </a:solidFill>
                <a:latin typeface="Montserrat"/>
                <a:ea typeface="Montserrat"/>
                <a:cs typeface="Montserrat"/>
                <a:sym typeface="Montserrat"/>
              </a:rPr>
              <a:t>0.92 </a:t>
            </a:r>
            <a:r>
              <a:rPr b="0" i="0" lang="en-US" sz="1400" u="none" cap="none" strike="noStrike">
                <a:solidFill>
                  <a:srgbClr val="000000"/>
                </a:solidFill>
                <a:latin typeface="Montserrat"/>
                <a:ea typeface="Montserrat"/>
                <a:cs typeface="Montserrat"/>
                <a:sym typeface="Montserrat"/>
              </a:rPr>
              <a:t>dan AUC ROC mencapai </a:t>
            </a:r>
            <a:r>
              <a:rPr b="1" i="0" lang="en-US" sz="1400" u="none" cap="none" strike="noStrike">
                <a:solidFill>
                  <a:srgbClr val="000000"/>
                </a:solidFill>
                <a:latin typeface="Montserrat"/>
                <a:ea typeface="Montserrat"/>
                <a:cs typeface="Montserrat"/>
                <a:sym typeface="Montserrat"/>
              </a:rPr>
              <a:t>0.91</a:t>
            </a:r>
            <a:r>
              <a:rPr b="0" i="0" lang="en-US" sz="1400" u="none" cap="none" strike="noStrike">
                <a:solidFill>
                  <a:srgbClr val="000000"/>
                </a:solidFill>
                <a:latin typeface="Montserrat"/>
                <a:ea typeface="Montserrat"/>
                <a:cs typeface="Montserrat"/>
                <a:sym typeface="Montserrat"/>
              </a:rPr>
              <a:t> pada hasil test data. Sedangkan pada train data nya hanya memiliki selisih terbesar 0.02 dari test data, yakni model tidak overfit maupun underfit yang dapat disebut sebagai </a:t>
            </a:r>
            <a:r>
              <a:rPr b="1" i="1" lang="en-US" sz="1400" u="none" cap="none" strike="noStrike">
                <a:solidFill>
                  <a:srgbClr val="000000"/>
                </a:solidFill>
                <a:latin typeface="Montserrat"/>
                <a:ea typeface="Montserrat"/>
                <a:cs typeface="Montserrat"/>
                <a:sym typeface="Montserrat"/>
              </a:rPr>
              <a:t>model best fit</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2819b8a29a5_0_108"/>
          <p:cNvPicPr preferRelativeResize="0"/>
          <p:nvPr/>
        </p:nvPicPr>
        <p:blipFill rotWithShape="1">
          <a:blip r:embed="rId3">
            <a:alphaModFix/>
          </a:blip>
          <a:srcRect b="0" l="0" r="0" t="0"/>
          <a:stretch/>
        </p:blipFill>
        <p:spPr>
          <a:xfrm>
            <a:off x="1450446" y="1058921"/>
            <a:ext cx="4136026" cy="2477051"/>
          </a:xfrm>
          <a:prstGeom prst="rect">
            <a:avLst/>
          </a:prstGeom>
          <a:noFill/>
          <a:ln>
            <a:noFill/>
          </a:ln>
        </p:spPr>
      </p:pic>
      <p:sp>
        <p:nvSpPr>
          <p:cNvPr id="170" name="Google Shape;170;g2819b8a29a5_0_108"/>
          <p:cNvSpPr txBox="1"/>
          <p:nvPr/>
        </p:nvSpPr>
        <p:spPr>
          <a:xfrm>
            <a:off x="746100" y="173900"/>
            <a:ext cx="11051400" cy="1051800"/>
          </a:xfrm>
          <a:prstGeom prst="rect">
            <a:avLst/>
          </a:prstGeom>
          <a:noFill/>
          <a:ln>
            <a:noFill/>
          </a:ln>
        </p:spPr>
        <p:txBody>
          <a:bodyPr anchorCtr="0" anchor="t" bIns="91425" lIns="91425" spcFirstLastPara="1" rIns="91425" wrap="square" tIns="91425">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Insight</a:t>
            </a:r>
            <a:endParaRPr b="1" i="0" sz="2500" u="none" cap="none" strike="noStrike">
              <a:solidFill>
                <a:srgbClr val="000000"/>
              </a:solidFill>
              <a:latin typeface="Michroma"/>
              <a:ea typeface="Michroma"/>
              <a:cs typeface="Michroma"/>
              <a:sym typeface="Michroma"/>
            </a:endParaRPr>
          </a:p>
        </p:txBody>
      </p:sp>
      <p:sp>
        <p:nvSpPr>
          <p:cNvPr id="171" name="Google Shape;171;g2819b8a29a5_0_108"/>
          <p:cNvSpPr txBox="1"/>
          <p:nvPr/>
        </p:nvSpPr>
        <p:spPr>
          <a:xfrm>
            <a:off x="5880425" y="1481300"/>
            <a:ext cx="5176500" cy="1632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1" i="0" lang="en-US" sz="1600" u="none" cap="none" strike="noStrike">
                <a:solidFill>
                  <a:srgbClr val="000000"/>
                </a:solidFill>
                <a:latin typeface="Montserrat"/>
                <a:ea typeface="Montserrat"/>
                <a:cs typeface="Montserrat"/>
                <a:sym typeface="Montserrat"/>
              </a:rPr>
              <a:t>Pelanggan yang lebih </a:t>
            </a:r>
            <a:r>
              <a:rPr b="1" lang="en-US" sz="1600">
                <a:latin typeface="Montserrat"/>
                <a:ea typeface="Montserrat"/>
                <a:cs typeface="Montserrat"/>
                <a:sym typeface="Montserrat"/>
              </a:rPr>
              <a:t>tidak begitu muda maupun tua </a:t>
            </a:r>
            <a:r>
              <a:rPr b="0" i="0" lang="en-US" sz="1600" u="none" cap="none" strike="noStrike">
                <a:solidFill>
                  <a:srgbClr val="000000"/>
                </a:solidFill>
                <a:latin typeface="Montserrat Medium"/>
                <a:ea typeface="Montserrat Medium"/>
                <a:cs typeface="Montserrat Medium"/>
                <a:sym typeface="Montserrat Medium"/>
              </a:rPr>
              <a:t>cenderung lebih tertarik dengan asuransi kendaraan daripada pelanggan yang </a:t>
            </a:r>
            <a:r>
              <a:rPr lang="en-US" sz="1600">
                <a:latin typeface="Montserrat Medium"/>
                <a:ea typeface="Montserrat Medium"/>
                <a:cs typeface="Montserrat Medium"/>
                <a:sym typeface="Montserrat Medium"/>
              </a:rPr>
              <a:t>terlalu muda dan </a:t>
            </a:r>
            <a:r>
              <a:rPr b="0" i="0" lang="en-US" sz="1600" u="none" cap="none" strike="noStrike">
                <a:solidFill>
                  <a:srgbClr val="000000"/>
                </a:solidFill>
                <a:latin typeface="Montserrat Medium"/>
                <a:ea typeface="Montserrat Medium"/>
                <a:cs typeface="Montserrat Medium"/>
                <a:sym typeface="Montserrat Medium"/>
              </a:rPr>
              <a:t>tua. Kita juga dapat melihat bahwa sebagian besar pelanggan berusia antara </a:t>
            </a:r>
            <a:r>
              <a:rPr b="1" lang="en-US" sz="1600">
                <a:latin typeface="Montserrat"/>
                <a:ea typeface="Montserrat"/>
                <a:cs typeface="Montserrat"/>
                <a:sym typeface="Montserrat"/>
              </a:rPr>
              <a:t>30</a:t>
            </a:r>
            <a:r>
              <a:rPr b="1" i="0" lang="en-US" sz="1600" u="none" cap="none" strike="noStrike">
                <a:solidFill>
                  <a:srgbClr val="000000"/>
                </a:solidFill>
                <a:latin typeface="Montserrat"/>
                <a:ea typeface="Montserrat"/>
                <a:cs typeface="Montserrat"/>
                <a:sym typeface="Montserrat"/>
              </a:rPr>
              <a:t> </a:t>
            </a:r>
            <a:r>
              <a:rPr b="0" i="0" lang="en-US" sz="1600" u="none" cap="none" strike="noStrike">
                <a:solidFill>
                  <a:srgbClr val="000000"/>
                </a:solidFill>
                <a:latin typeface="Montserrat Medium"/>
                <a:ea typeface="Montserrat Medium"/>
                <a:cs typeface="Montserrat Medium"/>
                <a:sym typeface="Montserrat Medium"/>
              </a:rPr>
              <a:t>hingga </a:t>
            </a:r>
            <a:r>
              <a:rPr b="1" lang="en-US" sz="1600">
                <a:latin typeface="Montserrat"/>
                <a:ea typeface="Montserrat"/>
                <a:cs typeface="Montserrat"/>
                <a:sym typeface="Montserrat"/>
              </a:rPr>
              <a:t>50 </a:t>
            </a:r>
            <a:r>
              <a:rPr b="0" i="0" lang="en-US" sz="1600" u="none" cap="none" strike="noStrike">
                <a:solidFill>
                  <a:srgbClr val="000000"/>
                </a:solidFill>
                <a:latin typeface="Montserrat Medium"/>
                <a:ea typeface="Montserrat Medium"/>
                <a:cs typeface="Montserrat Medium"/>
                <a:sym typeface="Montserrat Medium"/>
              </a:rPr>
              <a:t>tahun.</a:t>
            </a:r>
            <a:endParaRPr b="0" i="0" sz="1600" u="none" cap="none" strike="noStrike">
              <a:solidFill>
                <a:srgbClr val="000000"/>
              </a:solidFill>
              <a:latin typeface="Montserrat Medium"/>
              <a:ea typeface="Montserrat Medium"/>
              <a:cs typeface="Montserrat Medium"/>
              <a:sym typeface="Montserrat Medium"/>
            </a:endParaRPr>
          </a:p>
        </p:txBody>
      </p:sp>
      <p:pic>
        <p:nvPicPr>
          <p:cNvPr id="172" name="Google Shape;172;g2819b8a29a5_0_108"/>
          <p:cNvPicPr preferRelativeResize="0"/>
          <p:nvPr/>
        </p:nvPicPr>
        <p:blipFill rotWithShape="1">
          <a:blip r:embed="rId4">
            <a:alphaModFix/>
          </a:blip>
          <a:srcRect b="0" l="0" r="0" t="0"/>
          <a:stretch/>
        </p:blipFill>
        <p:spPr>
          <a:xfrm>
            <a:off x="1450450" y="3827475"/>
            <a:ext cx="4136024" cy="2429954"/>
          </a:xfrm>
          <a:prstGeom prst="rect">
            <a:avLst/>
          </a:prstGeom>
          <a:noFill/>
          <a:ln>
            <a:noFill/>
          </a:ln>
        </p:spPr>
      </p:pic>
      <p:sp>
        <p:nvSpPr>
          <p:cNvPr id="173" name="Google Shape;173;g2819b8a29a5_0_108"/>
          <p:cNvSpPr txBox="1"/>
          <p:nvPr/>
        </p:nvSpPr>
        <p:spPr>
          <a:xfrm>
            <a:off x="5880425" y="4377950"/>
            <a:ext cx="5176500" cy="1329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Montserrat Medium"/>
                <a:ea typeface="Montserrat Medium"/>
                <a:cs typeface="Montserrat Medium"/>
                <a:sym typeface="Montserrat Medium"/>
              </a:rPr>
              <a:t>Berdasarkan data, pelanggan asuransi dengan </a:t>
            </a:r>
            <a:r>
              <a:rPr b="1" i="0" lang="en-US" sz="1600" u="none" cap="none" strike="noStrike">
                <a:solidFill>
                  <a:srgbClr val="000000"/>
                </a:solidFill>
                <a:latin typeface="Montserrat"/>
                <a:ea typeface="Montserrat"/>
                <a:cs typeface="Montserrat"/>
                <a:sym typeface="Montserrat"/>
              </a:rPr>
              <a:t>gender laki-laki 28.525 (13,84%) lebih banyak dibandingkan dengan pelanggan perempuan 8.185 (10.39%). </a:t>
            </a:r>
            <a:endParaRPr b="1" i="0" sz="16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g2819b8a29a5_0_117"/>
          <p:cNvPicPr preferRelativeResize="0"/>
          <p:nvPr/>
        </p:nvPicPr>
        <p:blipFill rotWithShape="1">
          <a:blip r:embed="rId3">
            <a:alphaModFix/>
          </a:blip>
          <a:srcRect b="0" l="0" r="0" t="0"/>
          <a:stretch/>
        </p:blipFill>
        <p:spPr>
          <a:xfrm>
            <a:off x="947150" y="809800"/>
            <a:ext cx="5061317" cy="1870075"/>
          </a:xfrm>
          <a:prstGeom prst="rect">
            <a:avLst/>
          </a:prstGeom>
          <a:noFill/>
          <a:ln>
            <a:noFill/>
          </a:ln>
        </p:spPr>
      </p:pic>
      <p:sp>
        <p:nvSpPr>
          <p:cNvPr id="180" name="Google Shape;180;g2819b8a29a5_0_117"/>
          <p:cNvSpPr txBox="1"/>
          <p:nvPr/>
        </p:nvSpPr>
        <p:spPr>
          <a:xfrm>
            <a:off x="6403350" y="898238"/>
            <a:ext cx="52467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Berdasarkan dari keadaan kendaraan milik pelanggan, pelanggan yang memiliki </a:t>
            </a:r>
            <a:r>
              <a:rPr b="1" i="0" lang="en-US" sz="1400" u="none" cap="none" strike="noStrike">
                <a:solidFill>
                  <a:srgbClr val="000000"/>
                </a:solidFill>
                <a:latin typeface="Montserrat"/>
                <a:ea typeface="Montserrat"/>
                <a:cs typeface="Montserrat"/>
                <a:sym typeface="Montserrat"/>
              </a:rPr>
              <a:t>kondisi kendaraan yang buruk lebih berminat terhadap ‘Asuransi Kendaraan’ </a:t>
            </a:r>
            <a:r>
              <a:rPr b="0" i="0" lang="en-US" sz="1400" u="none" cap="none" strike="noStrike">
                <a:solidFill>
                  <a:srgbClr val="000000"/>
                </a:solidFill>
                <a:latin typeface="Montserrat"/>
                <a:ea typeface="Montserrat"/>
                <a:cs typeface="Montserrat"/>
                <a:sym typeface="Montserrat"/>
              </a:rPr>
              <a:t>dengan total </a:t>
            </a:r>
            <a:r>
              <a:rPr b="1" i="0" lang="en-US" sz="1400" u="none" cap="none" strike="noStrike">
                <a:solidFill>
                  <a:srgbClr val="000000"/>
                </a:solidFill>
                <a:latin typeface="Montserrat"/>
                <a:ea typeface="Montserrat"/>
                <a:cs typeface="Montserrat"/>
                <a:sym typeface="Montserrat"/>
              </a:rPr>
              <a:t>45.728 orang menjawab ‘Berminat’</a:t>
            </a:r>
            <a:r>
              <a:rPr b="0" i="0" lang="en-US" sz="1400" u="none" cap="none" strike="noStrike">
                <a:solidFill>
                  <a:srgbClr val="000000"/>
                </a:solidFill>
                <a:latin typeface="Montserrat"/>
                <a:ea typeface="Montserrat"/>
                <a:cs typeface="Montserrat"/>
                <a:sym typeface="Montserrat"/>
              </a:rPr>
              <a:t> dibandingkan pelanggan yang memiliki kendaraan yang masih tergolong bagus, dimana hanya 982 orang menjawab ‘Berminat’.</a:t>
            </a:r>
            <a:endParaRPr b="0" i="0" sz="1400" u="none" cap="none" strike="noStrike">
              <a:solidFill>
                <a:srgbClr val="000000"/>
              </a:solidFill>
              <a:latin typeface="Montserrat"/>
              <a:ea typeface="Montserrat"/>
              <a:cs typeface="Montserrat"/>
              <a:sym typeface="Montserrat"/>
            </a:endParaRPr>
          </a:p>
        </p:txBody>
      </p:sp>
      <p:pic>
        <p:nvPicPr>
          <p:cNvPr id="181" name="Google Shape;181;g2819b8a29a5_0_117"/>
          <p:cNvPicPr preferRelativeResize="0"/>
          <p:nvPr/>
        </p:nvPicPr>
        <p:blipFill rotWithShape="1">
          <a:blip r:embed="rId4">
            <a:alphaModFix/>
          </a:blip>
          <a:srcRect b="0" l="4650" r="-4649" t="0"/>
          <a:stretch/>
        </p:blipFill>
        <p:spPr>
          <a:xfrm>
            <a:off x="961425" y="2887500"/>
            <a:ext cx="3461400" cy="2060625"/>
          </a:xfrm>
          <a:prstGeom prst="rect">
            <a:avLst/>
          </a:prstGeom>
          <a:noFill/>
          <a:ln>
            <a:noFill/>
          </a:ln>
        </p:spPr>
      </p:pic>
      <p:sp>
        <p:nvSpPr>
          <p:cNvPr id="182" name="Google Shape;182;g2819b8a29a5_0_117"/>
          <p:cNvSpPr txBox="1"/>
          <p:nvPr/>
        </p:nvSpPr>
        <p:spPr>
          <a:xfrm>
            <a:off x="947150" y="5020800"/>
            <a:ext cx="3336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Montserrat"/>
                <a:ea typeface="Montserrat"/>
                <a:cs typeface="Montserrat"/>
                <a:sym typeface="Montserrat"/>
              </a:rPr>
              <a:t>Berdasarkan data, total respon pelanggan dengan usia </a:t>
            </a:r>
            <a:r>
              <a:rPr b="1" i="0" lang="en-US" sz="1400" u="none" cap="none" strike="noStrike">
                <a:solidFill>
                  <a:schemeClr val="dk1"/>
                </a:solidFill>
                <a:latin typeface="Montserrat"/>
                <a:ea typeface="Montserrat"/>
                <a:cs typeface="Montserrat"/>
                <a:sym typeface="Montserrat"/>
              </a:rPr>
              <a:t>kendaraan 1-2 tahun lebih banyak</a:t>
            </a:r>
            <a:r>
              <a:rPr b="0" i="0" lang="en-US" sz="1400" u="none" cap="none" strike="noStrike">
                <a:solidFill>
                  <a:schemeClr val="dk1"/>
                </a:solidFill>
                <a:latin typeface="Montserrat"/>
                <a:ea typeface="Montserrat"/>
                <a:cs typeface="Montserrat"/>
                <a:sym typeface="Montserrat"/>
              </a:rPr>
              <a:t>, diikuti oleh pelanggan dengan usia kendaraan &lt; 1 tahun dan &gt; 2 tahun.</a:t>
            </a:r>
            <a:endParaRPr b="0" i="0" sz="1400" u="none" cap="none" strike="noStrike">
              <a:solidFill>
                <a:srgbClr val="000000"/>
              </a:solidFill>
              <a:latin typeface="Arial"/>
              <a:ea typeface="Arial"/>
              <a:cs typeface="Arial"/>
              <a:sym typeface="Arial"/>
            </a:endParaRPr>
          </a:p>
        </p:txBody>
      </p:sp>
      <p:pic>
        <p:nvPicPr>
          <p:cNvPr id="183" name="Google Shape;183;g2819b8a29a5_0_117"/>
          <p:cNvPicPr preferRelativeResize="0"/>
          <p:nvPr/>
        </p:nvPicPr>
        <p:blipFill rotWithShape="1">
          <a:blip r:embed="rId5">
            <a:alphaModFix/>
          </a:blip>
          <a:srcRect b="0" l="0" r="0" t="0"/>
          <a:stretch/>
        </p:blipFill>
        <p:spPr>
          <a:xfrm>
            <a:off x="4477246" y="2887500"/>
            <a:ext cx="3568006" cy="2060625"/>
          </a:xfrm>
          <a:prstGeom prst="rect">
            <a:avLst/>
          </a:prstGeom>
          <a:noFill/>
          <a:ln>
            <a:noFill/>
          </a:ln>
        </p:spPr>
      </p:pic>
      <p:sp>
        <p:nvSpPr>
          <p:cNvPr id="184" name="Google Shape;184;g2819b8a29a5_0_117"/>
          <p:cNvSpPr txBox="1"/>
          <p:nvPr/>
        </p:nvSpPr>
        <p:spPr>
          <a:xfrm>
            <a:off x="4532950" y="5020800"/>
            <a:ext cx="34566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Pelanggan yang </a:t>
            </a:r>
            <a:r>
              <a:rPr b="1" i="0" lang="en-US" sz="1400" u="none" cap="none" strike="noStrike">
                <a:solidFill>
                  <a:srgbClr val="000000"/>
                </a:solidFill>
                <a:latin typeface="Montserrat"/>
                <a:ea typeface="Montserrat"/>
                <a:cs typeface="Montserrat"/>
                <a:sym typeface="Montserrat"/>
              </a:rPr>
              <a:t>belum memiliki ‘Asuransi Kendaraan’ sebelumnya lebih berminat</a:t>
            </a:r>
            <a:r>
              <a:rPr b="0" i="0" lang="en-US" sz="1400" u="none" cap="none" strike="noStrike">
                <a:solidFill>
                  <a:srgbClr val="000000"/>
                </a:solidFill>
                <a:latin typeface="Montserrat"/>
                <a:ea typeface="Montserrat"/>
                <a:cs typeface="Montserrat"/>
                <a:sym typeface="Montserrat"/>
              </a:rPr>
              <a:t> terhadap produk cross-selling ‘Asuransi Kendaraan’.</a:t>
            </a:r>
            <a:endParaRPr b="0" i="0" sz="1400" u="none" cap="none" strike="noStrike">
              <a:solidFill>
                <a:srgbClr val="000000"/>
              </a:solidFill>
              <a:latin typeface="Montserrat"/>
              <a:ea typeface="Montserrat"/>
              <a:cs typeface="Montserrat"/>
              <a:sym typeface="Montserrat"/>
            </a:endParaRPr>
          </a:p>
        </p:txBody>
      </p:sp>
      <p:pic>
        <p:nvPicPr>
          <p:cNvPr id="185" name="Google Shape;185;g2819b8a29a5_0_117"/>
          <p:cNvPicPr preferRelativeResize="0"/>
          <p:nvPr/>
        </p:nvPicPr>
        <p:blipFill rotWithShape="1">
          <a:blip r:embed="rId6">
            <a:alphaModFix/>
          </a:blip>
          <a:srcRect b="2007" l="834" r="972" t="979"/>
          <a:stretch/>
        </p:blipFill>
        <p:spPr>
          <a:xfrm>
            <a:off x="8239578" y="2887502"/>
            <a:ext cx="3336223" cy="2059919"/>
          </a:xfrm>
          <a:prstGeom prst="rect">
            <a:avLst/>
          </a:prstGeom>
          <a:noFill/>
          <a:ln>
            <a:noFill/>
          </a:ln>
        </p:spPr>
      </p:pic>
      <p:sp>
        <p:nvSpPr>
          <p:cNvPr id="186" name="Google Shape;186;g2819b8a29a5_0_117"/>
          <p:cNvSpPr txBox="1"/>
          <p:nvPr/>
        </p:nvSpPr>
        <p:spPr>
          <a:xfrm>
            <a:off x="8239050" y="5020800"/>
            <a:ext cx="3567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Pelanggan yang bergabung dengan rentang waktu</a:t>
            </a:r>
            <a:r>
              <a:rPr b="1" i="0" lang="en-US" sz="1400" u="none" cap="none" strike="noStrike">
                <a:solidFill>
                  <a:srgbClr val="000000"/>
                </a:solidFill>
                <a:latin typeface="Montserrat"/>
                <a:ea typeface="Montserrat"/>
                <a:cs typeface="Montserrat"/>
                <a:sym typeface="Montserrat"/>
              </a:rPr>
              <a:t> 5-8 bulan memiliki ketertarikan terbanyak</a:t>
            </a:r>
            <a:r>
              <a:rPr b="0" i="0" lang="en-US" sz="1400" u="none" cap="none" strike="noStrike">
                <a:solidFill>
                  <a:srgbClr val="000000"/>
                </a:solidFill>
                <a:latin typeface="Montserrat"/>
                <a:ea typeface="Montserrat"/>
                <a:cs typeface="Montserrat"/>
                <a:sym typeface="Montserrat"/>
              </a:rPr>
              <a:t>, kemudian rentang 1-4 Bulan yang paling sedikit adalah pelanggan diatas 9 bulan.</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811819bf57_1_4"/>
          <p:cNvSpPr txBox="1"/>
          <p:nvPr/>
        </p:nvSpPr>
        <p:spPr>
          <a:xfrm>
            <a:off x="746100" y="173900"/>
            <a:ext cx="11051400" cy="1051800"/>
          </a:xfrm>
          <a:prstGeom prst="rect">
            <a:avLst/>
          </a:prstGeom>
          <a:noFill/>
          <a:ln>
            <a:noFill/>
          </a:ln>
        </p:spPr>
        <p:txBody>
          <a:bodyPr anchorCtr="0" anchor="t" bIns="91425" lIns="91425" spcFirstLastPara="1" rIns="91425" wrap="square" tIns="91425">
            <a:no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Business </a:t>
            </a:r>
            <a:r>
              <a:rPr b="1" i="0" lang="en-US" sz="3200" u="none" cap="none" strike="noStrike">
                <a:solidFill>
                  <a:srgbClr val="0198A3"/>
                </a:solidFill>
                <a:latin typeface="Montserrat"/>
                <a:ea typeface="Montserrat"/>
                <a:cs typeface="Montserrat"/>
                <a:sym typeface="Montserrat"/>
              </a:rPr>
              <a:t>Recommendation</a:t>
            </a:r>
            <a:endParaRPr b="1" i="0" sz="2500" u="none" cap="none" strike="noStrike">
              <a:solidFill>
                <a:srgbClr val="000000"/>
              </a:solidFill>
              <a:latin typeface="Michroma"/>
              <a:ea typeface="Michroma"/>
              <a:cs typeface="Michroma"/>
              <a:sym typeface="Michroma"/>
            </a:endParaRPr>
          </a:p>
        </p:txBody>
      </p:sp>
      <p:sp>
        <p:nvSpPr>
          <p:cNvPr id="192" name="Google Shape;192;g2811819bf57_1_4"/>
          <p:cNvSpPr txBox="1"/>
          <p:nvPr/>
        </p:nvSpPr>
        <p:spPr>
          <a:xfrm>
            <a:off x="802550" y="826050"/>
            <a:ext cx="10620600" cy="8313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Dari keseluruhan tahap yang telah dilakukan dalam proses pembuatan model didapatkan rekomendasi yang dapat divisualisasikan dalam </a:t>
            </a:r>
            <a:r>
              <a:rPr b="1" i="0" lang="en-US" sz="1400" u="none" cap="none" strike="noStrike">
                <a:solidFill>
                  <a:srgbClr val="000000"/>
                </a:solidFill>
                <a:latin typeface="Montserrat"/>
                <a:ea typeface="Montserrat"/>
                <a:cs typeface="Montserrat"/>
                <a:sym typeface="Montserrat"/>
              </a:rPr>
              <a:t>Shap Values Summary </a:t>
            </a:r>
            <a:r>
              <a:rPr b="0" i="0" lang="en-US" sz="1400" u="none" cap="none" strike="noStrike">
                <a:solidFill>
                  <a:srgbClr val="000000"/>
                </a:solidFill>
                <a:latin typeface="Montserrat"/>
                <a:ea typeface="Montserrat"/>
                <a:cs typeface="Montserrat"/>
                <a:sym typeface="Montserrat"/>
              </a:rPr>
              <a:t>dimana hasil dari </a:t>
            </a:r>
            <a:r>
              <a:rPr b="0" i="0" lang="en-US" sz="1400" u="none" cap="none" strike="noStrike">
                <a:solidFill>
                  <a:schemeClr val="dk1"/>
                </a:solidFill>
                <a:latin typeface="Montserrat"/>
                <a:ea typeface="Montserrat"/>
                <a:cs typeface="Montserrat"/>
                <a:sym typeface="Montserrat"/>
              </a:rPr>
              <a:t>summary </a:t>
            </a:r>
            <a:r>
              <a:rPr b="0" i="0" lang="en-US" sz="1400" u="none" cap="none" strike="noStrike">
                <a:solidFill>
                  <a:srgbClr val="000000"/>
                </a:solidFill>
                <a:latin typeface="Montserrat"/>
                <a:ea typeface="Montserrat"/>
                <a:cs typeface="Montserrat"/>
                <a:sym typeface="Montserrat"/>
              </a:rPr>
              <a:t>ini sesuai dengan </a:t>
            </a:r>
            <a:r>
              <a:rPr b="0" i="1" lang="en-US" sz="1400" u="none" cap="none" strike="noStrike">
                <a:solidFill>
                  <a:srgbClr val="000000"/>
                </a:solidFill>
                <a:latin typeface="Montserrat"/>
                <a:ea typeface="Montserrat"/>
                <a:cs typeface="Montserrat"/>
                <a:sym typeface="Montserrat"/>
              </a:rPr>
              <a:t>insight </a:t>
            </a:r>
            <a:r>
              <a:rPr b="0" i="0" lang="en-US" sz="1400" u="none" cap="none" strike="noStrike">
                <a:solidFill>
                  <a:srgbClr val="000000"/>
                </a:solidFill>
                <a:latin typeface="Montserrat"/>
                <a:ea typeface="Montserrat"/>
                <a:cs typeface="Montserrat"/>
                <a:sym typeface="Montserrat"/>
              </a:rPr>
              <a:t>yang didapat di tahap EDA &amp; Insight,</a:t>
            </a:r>
            <a:endParaRPr b="0" i="0" sz="1400" u="none" cap="none" strike="noStrike">
              <a:solidFill>
                <a:srgbClr val="000000"/>
              </a:solidFill>
              <a:latin typeface="Montserrat"/>
              <a:ea typeface="Montserrat"/>
              <a:cs typeface="Montserrat"/>
              <a:sym typeface="Montserrat"/>
            </a:endParaRPr>
          </a:p>
        </p:txBody>
      </p:sp>
      <p:pic>
        <p:nvPicPr>
          <p:cNvPr id="193" name="Google Shape;193;g2811819bf57_1_4"/>
          <p:cNvPicPr preferRelativeResize="0"/>
          <p:nvPr/>
        </p:nvPicPr>
        <p:blipFill rotWithShape="1">
          <a:blip r:embed="rId3">
            <a:alphaModFix/>
          </a:blip>
          <a:srcRect b="0" l="0" r="0" t="0"/>
          <a:stretch/>
        </p:blipFill>
        <p:spPr>
          <a:xfrm>
            <a:off x="7593075" y="1586850"/>
            <a:ext cx="3705696" cy="2216400"/>
          </a:xfrm>
          <a:prstGeom prst="rect">
            <a:avLst/>
          </a:prstGeom>
          <a:noFill/>
          <a:ln>
            <a:noFill/>
          </a:ln>
        </p:spPr>
      </p:pic>
      <p:sp>
        <p:nvSpPr>
          <p:cNvPr id="194" name="Google Shape;194;g2811819bf57_1_4"/>
          <p:cNvSpPr txBox="1"/>
          <p:nvPr/>
        </p:nvSpPr>
        <p:spPr>
          <a:xfrm>
            <a:off x="746100" y="1824700"/>
            <a:ext cx="6747600" cy="22164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0"/>
              </a:spcBef>
              <a:spcAft>
                <a:spcPts val="0"/>
              </a:spcAft>
              <a:buClr>
                <a:schemeClr val="dk1"/>
              </a:buClr>
              <a:buSzPts val="1200"/>
              <a:buFont typeface="Montserrat"/>
              <a:buChar char="●"/>
            </a:pPr>
            <a:r>
              <a:rPr b="0" i="0" lang="en-US" sz="1200" u="none" cap="none" strike="noStrike">
                <a:solidFill>
                  <a:schemeClr val="dk1"/>
                </a:solidFill>
                <a:latin typeface="Montserrat"/>
                <a:ea typeface="Montserrat"/>
                <a:cs typeface="Montserrat"/>
                <a:sym typeface="Montserrat"/>
              </a:rPr>
              <a:t>Karena tingginya minat customers yang memiliki kendaraan kondisi rusak terhadap ‘Asuransi Kendaraan’ maka </a:t>
            </a:r>
            <a:r>
              <a:rPr b="1" i="0" lang="en-US" sz="1200" u="none" cap="none" strike="noStrike">
                <a:solidFill>
                  <a:schemeClr val="dk1"/>
                </a:solidFill>
                <a:latin typeface="Montserrat"/>
                <a:ea typeface="Montserrat"/>
                <a:cs typeface="Montserrat"/>
                <a:sym typeface="Montserrat"/>
              </a:rPr>
              <a:t>perusahaan dapat bekerja sama dengan bengkel-bengkel dalam pemasaran dan membuat penawaran produk yang bervariatif berdasarkan kebutuhan customers</a:t>
            </a:r>
            <a:r>
              <a:rPr lang="en-US" sz="1200">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chemeClr val="dk1"/>
              </a:buClr>
              <a:buSzPts val="1200"/>
              <a:buFont typeface="Montserrat"/>
              <a:buChar char="●"/>
            </a:pPr>
            <a:r>
              <a:rPr b="1" i="0" lang="en-US" sz="1200" u="none" cap="none" strike="noStrike">
                <a:solidFill>
                  <a:schemeClr val="dk1"/>
                </a:solidFill>
                <a:latin typeface="Montserrat"/>
                <a:ea typeface="Montserrat"/>
                <a:cs typeface="Montserrat"/>
                <a:sym typeface="Montserrat"/>
              </a:rPr>
              <a:t>Melakukan </a:t>
            </a:r>
            <a:r>
              <a:rPr b="1" i="1" lang="en-US" sz="1200" cap="none" strike="noStrike">
                <a:solidFill>
                  <a:schemeClr val="dk1"/>
                </a:solidFill>
                <a:latin typeface="Montserrat"/>
                <a:ea typeface="Montserrat"/>
                <a:cs typeface="Montserrat"/>
                <a:sym typeface="Montserrat"/>
              </a:rPr>
              <a:t>campaign </a:t>
            </a:r>
            <a:r>
              <a:rPr b="1" i="0" lang="en-US" sz="1200" u="none" cap="none" strike="noStrike">
                <a:solidFill>
                  <a:schemeClr val="dk1"/>
                </a:solidFill>
                <a:latin typeface="Montserrat"/>
                <a:ea typeface="Montserrat"/>
                <a:cs typeface="Montserrat"/>
                <a:sym typeface="Montserrat"/>
              </a:rPr>
              <a:t>mengenai pentingnya asuransi kendaraan </a:t>
            </a:r>
            <a:r>
              <a:rPr i="0" lang="en-US" sz="1200" u="none" cap="none" strike="noStrike">
                <a:solidFill>
                  <a:schemeClr val="dk1"/>
                </a:solidFill>
                <a:latin typeface="Montserrat"/>
                <a:ea typeface="Montserrat"/>
                <a:cs typeface="Montserrat"/>
                <a:sym typeface="Montserrat"/>
              </a:rPr>
              <a:t>terutama kepada customers yang tercatat belum memiliki ‘Asuransi Kendaraan’. </a:t>
            </a:r>
            <a:endParaRPr i="0" sz="12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chemeClr val="dk1"/>
              </a:buClr>
              <a:buSzPts val="1200"/>
              <a:buFont typeface="Montserrat"/>
              <a:buChar char="●"/>
            </a:pPr>
            <a:r>
              <a:rPr b="0" i="0" lang="en-US" sz="1200" u="none" cap="none" strike="noStrike">
                <a:solidFill>
                  <a:schemeClr val="dk1"/>
                </a:solidFill>
                <a:latin typeface="Montserrat"/>
                <a:ea typeface="Montserrat"/>
                <a:cs typeface="Montserrat"/>
                <a:sym typeface="Montserrat"/>
              </a:rPr>
              <a:t>Meningkatkan </a:t>
            </a:r>
            <a:r>
              <a:rPr b="1" i="0" lang="en-US" sz="1200" u="none" cap="none" strike="noStrike">
                <a:solidFill>
                  <a:schemeClr val="dk1"/>
                </a:solidFill>
                <a:latin typeface="Montserrat"/>
                <a:ea typeface="Montserrat"/>
                <a:cs typeface="Montserrat"/>
                <a:sym typeface="Montserrat"/>
              </a:rPr>
              <a:t>pemasaran pada region di values yang tengah - tinggi</a:t>
            </a:r>
            <a:r>
              <a:rPr b="0" i="0" lang="en-US" sz="1200" u="none" cap="none" strike="noStrike">
                <a:solidFill>
                  <a:schemeClr val="dk1"/>
                </a:solidFill>
                <a:latin typeface="Montserrat"/>
                <a:ea typeface="Montserrat"/>
                <a:cs typeface="Montserrat"/>
                <a:sym typeface="Montserrat"/>
              </a:rPr>
              <a:t> serta menggunakan </a:t>
            </a:r>
            <a:r>
              <a:rPr b="1" i="0" lang="en-US" sz="1200" u="none" cap="none" strike="noStrike">
                <a:solidFill>
                  <a:schemeClr val="dk1"/>
                </a:solidFill>
                <a:latin typeface="Montserrat"/>
                <a:ea typeface="Montserrat"/>
                <a:cs typeface="Montserrat"/>
                <a:sym typeface="Montserrat"/>
              </a:rPr>
              <a:t>media pemasaran di </a:t>
            </a:r>
            <a:r>
              <a:rPr b="1" i="1" lang="en-US" sz="1200" u="none" cap="none" strike="noStrike">
                <a:solidFill>
                  <a:schemeClr val="dk1"/>
                </a:solidFill>
                <a:latin typeface="Montserrat"/>
                <a:ea typeface="Montserrat"/>
                <a:cs typeface="Montserrat"/>
                <a:sym typeface="Montserrat"/>
              </a:rPr>
              <a:t>channel </a:t>
            </a:r>
            <a:r>
              <a:rPr b="1" i="0" lang="en-US" sz="1200" u="none" cap="none" strike="noStrike">
                <a:solidFill>
                  <a:schemeClr val="dk1"/>
                </a:solidFill>
                <a:latin typeface="Montserrat"/>
                <a:ea typeface="Montserrat"/>
                <a:cs typeface="Montserrat"/>
                <a:sym typeface="Montserrat"/>
              </a:rPr>
              <a:t>values rendah</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p:txBody>
      </p:sp>
      <p:sp>
        <p:nvSpPr>
          <p:cNvPr id="195" name="Google Shape;195;g2811819bf57_1_4"/>
          <p:cNvSpPr txBox="1"/>
          <p:nvPr/>
        </p:nvSpPr>
        <p:spPr>
          <a:xfrm>
            <a:off x="746100" y="3845600"/>
            <a:ext cx="10660200" cy="24321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0"/>
              </a:spcBef>
              <a:spcAft>
                <a:spcPts val="0"/>
              </a:spcAft>
              <a:buClr>
                <a:schemeClr val="dk1"/>
              </a:buClr>
              <a:buSzPts val="1200"/>
              <a:buFont typeface="Montserrat"/>
              <a:buChar char="●"/>
            </a:pPr>
            <a:r>
              <a:rPr b="0" i="0" lang="en-US" sz="1200" u="none" cap="none" strike="noStrike">
                <a:solidFill>
                  <a:schemeClr val="dk1"/>
                </a:solidFill>
                <a:latin typeface="Montserrat"/>
                <a:ea typeface="Montserrat"/>
                <a:cs typeface="Montserrat"/>
                <a:sym typeface="Montserrat"/>
              </a:rPr>
              <a:t>Untuk meningkatkan ketertarikan dari customer, perusahaan dapat </a:t>
            </a:r>
            <a:r>
              <a:rPr b="1" i="0" lang="en-US" sz="1200" u="none" cap="none" strike="noStrike">
                <a:solidFill>
                  <a:schemeClr val="dk1"/>
                </a:solidFill>
                <a:latin typeface="Montserrat"/>
                <a:ea typeface="Montserrat"/>
                <a:cs typeface="Montserrat"/>
                <a:sym typeface="Montserrat"/>
              </a:rPr>
              <a:t>memberikan</a:t>
            </a:r>
            <a:r>
              <a:rPr b="1" i="1" lang="en-US" sz="1200" u="none" cap="none" strike="noStrike">
                <a:solidFill>
                  <a:schemeClr val="dk1"/>
                </a:solidFill>
                <a:latin typeface="Montserrat"/>
                <a:ea typeface="Montserrat"/>
                <a:cs typeface="Montserrat"/>
                <a:sym typeface="Montserrat"/>
              </a:rPr>
              <a:t> discount service</a:t>
            </a:r>
            <a:r>
              <a:rPr b="1" i="0" lang="en-US" sz="1200" u="none" cap="none" strike="noStrike">
                <a:solidFill>
                  <a:schemeClr val="dk1"/>
                </a:solidFill>
                <a:latin typeface="Montserrat"/>
                <a:ea typeface="Montserrat"/>
                <a:cs typeface="Montserrat"/>
                <a:sym typeface="Montserrat"/>
              </a:rPr>
              <a:t> berkala / sparepart kepada customer yang memiliki asuransi kendaraan</a:t>
            </a:r>
            <a:r>
              <a:rPr b="0" i="0" lang="en-US" sz="1200" u="none" cap="none" strike="noStrike">
                <a:solidFill>
                  <a:schemeClr val="dk1"/>
                </a:solidFill>
                <a:latin typeface="Montserrat"/>
                <a:ea typeface="Montserrat"/>
                <a:cs typeface="Montserrat"/>
                <a:sym typeface="Montserrat"/>
              </a:rPr>
              <a:t>. Selain itu, </a:t>
            </a:r>
            <a:r>
              <a:rPr b="1" i="0" lang="en-US" sz="1200" u="none" cap="none" strike="noStrike">
                <a:solidFill>
                  <a:schemeClr val="dk1"/>
                </a:solidFill>
                <a:latin typeface="Montserrat"/>
                <a:ea typeface="Montserrat"/>
                <a:cs typeface="Montserrat"/>
                <a:sym typeface="Montserrat"/>
              </a:rPr>
              <a:t>saat </a:t>
            </a:r>
            <a:r>
              <a:rPr b="1" i="1" lang="en-US" sz="1200" u="none" cap="none" strike="noStrike">
                <a:solidFill>
                  <a:schemeClr val="dk1"/>
                </a:solidFill>
                <a:latin typeface="Montserrat"/>
                <a:ea typeface="Montserrat"/>
                <a:cs typeface="Montserrat"/>
                <a:sym typeface="Montserrat"/>
              </a:rPr>
              <a:t>campaign </a:t>
            </a:r>
            <a:r>
              <a:rPr b="1" i="0" lang="en-US" sz="1200" u="none" cap="none" strike="noStrike">
                <a:solidFill>
                  <a:schemeClr val="dk1"/>
                </a:solidFill>
                <a:latin typeface="Montserrat"/>
                <a:ea typeface="Montserrat"/>
                <a:cs typeface="Montserrat"/>
                <a:sym typeface="Montserrat"/>
              </a:rPr>
              <a:t>produk juga perlu diberikan rincian perbandingan biaya service berkala/risk yang lain antara yang memiliki asuransi dan tidak</a:t>
            </a:r>
            <a:r>
              <a:rPr lang="en-US" sz="1200">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chemeClr val="dk1"/>
              </a:buClr>
              <a:buSzPts val="1200"/>
              <a:buFont typeface="Montserrat"/>
              <a:buChar char="●"/>
            </a:pPr>
            <a:r>
              <a:rPr b="0" i="0" lang="en-US" sz="1200" u="none" cap="none" strike="noStrike">
                <a:solidFill>
                  <a:schemeClr val="dk1"/>
                </a:solidFill>
                <a:latin typeface="Montserrat"/>
                <a:ea typeface="Montserrat"/>
                <a:cs typeface="Montserrat"/>
                <a:sym typeface="Montserrat"/>
              </a:rPr>
              <a:t>Masih rendahnya rasio dari total pelanggan terhadap ketertarikan “Asuransi Kendaraan” baik pelanggan laki-laki maupun perempuan, untuk </a:t>
            </a:r>
            <a:r>
              <a:rPr b="1" i="0" lang="en-US" sz="1200" u="none" cap="none" strike="noStrike">
                <a:solidFill>
                  <a:schemeClr val="dk1"/>
                </a:solidFill>
                <a:latin typeface="Montserrat"/>
                <a:ea typeface="Montserrat"/>
                <a:cs typeface="Montserrat"/>
                <a:sym typeface="Montserrat"/>
              </a:rPr>
              <a:t>meningkatkan respon dari pelanggan terhadap asuransi kendaraan dengan tidak hanya menawarkan asuransi tetapi </a:t>
            </a:r>
            <a:r>
              <a:rPr b="1" i="1" lang="en-US" sz="1200">
                <a:solidFill>
                  <a:schemeClr val="dk1"/>
                </a:solidFill>
                <a:latin typeface="Montserrat"/>
                <a:ea typeface="Montserrat"/>
                <a:cs typeface="Montserrat"/>
                <a:sym typeface="Montserrat"/>
              </a:rPr>
              <a:t>meningkatkan </a:t>
            </a:r>
            <a:r>
              <a:rPr b="1" i="1" lang="en-US" sz="1200">
                <a:solidFill>
                  <a:schemeClr val="dk1"/>
                </a:solidFill>
                <a:latin typeface="Montserrat"/>
                <a:ea typeface="Montserrat"/>
                <a:cs typeface="Montserrat"/>
                <a:sym typeface="Montserrat"/>
              </a:rPr>
              <a:t>awareness</a:t>
            </a:r>
            <a:r>
              <a:rPr b="1" lang="en-US" sz="1200">
                <a:solidFill>
                  <a:schemeClr val="dk1"/>
                </a:solidFill>
                <a:latin typeface="Montserrat"/>
                <a:ea typeface="Montserrat"/>
                <a:cs typeface="Montserrat"/>
                <a:sym typeface="Montserrat"/>
              </a:rPr>
              <a:t> akan </a:t>
            </a:r>
            <a:r>
              <a:rPr b="1" i="0" lang="en-US" sz="1200" u="none" cap="none" strike="noStrike">
                <a:solidFill>
                  <a:schemeClr val="dk1"/>
                </a:solidFill>
                <a:latin typeface="Montserrat"/>
                <a:ea typeface="Montserrat"/>
                <a:cs typeface="Montserrat"/>
                <a:sym typeface="Montserrat"/>
              </a:rPr>
              <a:t>asuransi kendaraan untuk jangka panjang</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Montserrat"/>
              <a:ea typeface="Montserrat"/>
              <a:cs typeface="Montserrat"/>
              <a:sym typeface="Montserrat"/>
            </a:endParaRPr>
          </a:p>
          <a:p>
            <a:pPr indent="-304800" lvl="0" marL="457200" marR="0" rtl="0" algn="just">
              <a:lnSpc>
                <a:spcPct val="100000"/>
              </a:lnSpc>
              <a:spcBef>
                <a:spcPts val="0"/>
              </a:spcBef>
              <a:spcAft>
                <a:spcPts val="0"/>
              </a:spcAft>
              <a:buClr>
                <a:schemeClr val="dk1"/>
              </a:buClr>
              <a:buSzPts val="1200"/>
              <a:buFont typeface="Montserrat"/>
              <a:buChar char="●"/>
            </a:pPr>
            <a:r>
              <a:rPr b="1" i="0" lang="en-US" sz="1200" u="none" cap="none" strike="noStrike">
                <a:solidFill>
                  <a:schemeClr val="dk1"/>
                </a:solidFill>
                <a:latin typeface="Montserrat"/>
                <a:ea typeface="Montserrat"/>
                <a:cs typeface="Montserrat"/>
                <a:sym typeface="Montserrat"/>
              </a:rPr>
              <a:t>Fokus pada segmen pasar </a:t>
            </a:r>
            <a:r>
              <a:rPr b="1" i="1" lang="en-US" sz="1200" u="none" cap="none" strike="noStrike">
                <a:solidFill>
                  <a:schemeClr val="dk1"/>
                </a:solidFill>
                <a:latin typeface="Montserrat"/>
                <a:ea typeface="Montserrat"/>
                <a:cs typeface="Montserrat"/>
                <a:sym typeface="Montserrat"/>
              </a:rPr>
              <a:t>Middle Ages </a:t>
            </a:r>
            <a:r>
              <a:rPr b="1" i="0" lang="en-US" sz="1200" u="none" cap="none" strike="noStrike">
                <a:solidFill>
                  <a:schemeClr val="dk1"/>
                </a:solidFill>
                <a:latin typeface="Montserrat"/>
                <a:ea typeface="Montserrat"/>
                <a:cs typeface="Montserrat"/>
                <a:sym typeface="Montserrat"/>
              </a:rPr>
              <a:t>31 - 45,</a:t>
            </a:r>
            <a:r>
              <a:rPr b="0" i="0" lang="en-US" sz="1200" u="none" cap="none" strike="noStrike">
                <a:solidFill>
                  <a:schemeClr val="dk1"/>
                </a:solidFill>
                <a:latin typeface="Montserrat"/>
                <a:ea typeface="Montserrat"/>
                <a:cs typeface="Montserrat"/>
                <a:sym typeface="Montserrat"/>
              </a:rPr>
              <a:t> untuk menawarkan produk asuransi kendaraan yang sesuai dengan kebutuhan dan preferensi mereka. </a:t>
            </a:r>
            <a:r>
              <a:rPr b="1" i="0" lang="en-US" sz="1200" u="none" cap="none" strike="noStrike">
                <a:solidFill>
                  <a:schemeClr val="dk1"/>
                </a:solidFill>
                <a:latin typeface="Montserrat"/>
                <a:ea typeface="Montserrat"/>
                <a:cs typeface="Montserrat"/>
                <a:sym typeface="Montserrat"/>
              </a:rPr>
              <a:t>Misalnya, produk asuransi yang memberikan perlindungan lebih luas, fleksibilitas pembayaran, dan kemudahan klaim</a:t>
            </a:r>
            <a:r>
              <a:rPr b="0" i="0" lang="en-US"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81c3a36e34_0_15"/>
          <p:cNvSpPr txBox="1"/>
          <p:nvPr/>
        </p:nvSpPr>
        <p:spPr>
          <a:xfrm>
            <a:off x="766250" y="2750700"/>
            <a:ext cx="11051400" cy="1356600"/>
          </a:xfrm>
          <a:prstGeom prst="rect">
            <a:avLst/>
          </a:prstGeom>
          <a:noFill/>
          <a:ln>
            <a:noFill/>
          </a:ln>
        </p:spPr>
        <p:txBody>
          <a:bodyPr anchorCtr="0" anchor="t" bIns="91425" lIns="91425" spcFirstLastPara="1" rIns="91425" wrap="square" tIns="91425">
            <a:noAutofit/>
          </a:bodyPr>
          <a:lstStyle/>
          <a:p>
            <a:pPr indent="0" lvl="0" marL="0" marR="0" rtl="0" algn="ctr">
              <a:lnSpc>
                <a:spcPct val="103125"/>
              </a:lnSpc>
              <a:spcBef>
                <a:spcPts val="0"/>
              </a:spcBef>
              <a:spcAft>
                <a:spcPts val="0"/>
              </a:spcAft>
              <a:buClr>
                <a:srgbClr val="000000"/>
              </a:buClr>
              <a:buSzPts val="3200"/>
              <a:buFont typeface="Arial"/>
              <a:buNone/>
            </a:pPr>
            <a:r>
              <a:rPr b="1" lang="en-US" sz="7200">
                <a:solidFill>
                  <a:srgbClr val="0198A3"/>
                </a:solidFill>
                <a:latin typeface="Montserrat"/>
                <a:ea typeface="Montserrat"/>
                <a:cs typeface="Montserrat"/>
                <a:sym typeface="Montserrat"/>
              </a:rPr>
              <a:t>Thank You</a:t>
            </a:r>
            <a:endParaRPr b="1" i="0" sz="7200" u="none" cap="none" strike="noStrike">
              <a:solidFill>
                <a:srgbClr val="000000"/>
              </a:solidFill>
              <a:latin typeface="Michroma"/>
              <a:ea typeface="Michroma"/>
              <a:cs typeface="Michroma"/>
              <a:sym typeface="Michroma"/>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81fd14c9c4_0_30"/>
          <p:cNvSpPr txBox="1"/>
          <p:nvPr/>
        </p:nvSpPr>
        <p:spPr>
          <a:xfrm>
            <a:off x="746100" y="476150"/>
            <a:ext cx="11051400" cy="1051800"/>
          </a:xfrm>
          <a:prstGeom prst="rect">
            <a:avLst/>
          </a:prstGeom>
          <a:noFill/>
          <a:ln>
            <a:noFill/>
          </a:ln>
        </p:spPr>
        <p:txBody>
          <a:bodyPr anchorCtr="0" anchor="t" bIns="91425" lIns="91425" spcFirstLastPara="1" rIns="91425" wrap="square" tIns="91425">
            <a:noAutofit/>
          </a:bodyPr>
          <a:lstStyle/>
          <a:p>
            <a:pPr indent="0" lvl="0" marL="0" rtl="0" algn="l">
              <a:lnSpc>
                <a:spcPct val="103125"/>
              </a:lnSpc>
              <a:spcBef>
                <a:spcPts val="0"/>
              </a:spcBef>
              <a:spcAft>
                <a:spcPts val="0"/>
              </a:spcAft>
              <a:buNone/>
            </a:pPr>
            <a:r>
              <a:rPr b="1" lang="en-US" sz="3200">
                <a:solidFill>
                  <a:srgbClr val="0198A3"/>
                </a:solidFill>
                <a:latin typeface="Montserrat"/>
                <a:ea typeface="Montserrat"/>
                <a:cs typeface="Montserrat"/>
                <a:sym typeface="Montserrat"/>
              </a:rPr>
              <a:t>Background</a:t>
            </a:r>
            <a:endParaRPr b="1" sz="2500">
              <a:latin typeface="Michroma"/>
              <a:ea typeface="Michroma"/>
              <a:cs typeface="Michroma"/>
              <a:sym typeface="Michroma"/>
            </a:endParaRPr>
          </a:p>
        </p:txBody>
      </p:sp>
      <p:sp>
        <p:nvSpPr>
          <p:cNvPr id="73" name="Google Shape;73;g281fd14c9c4_0_30"/>
          <p:cNvSpPr txBox="1"/>
          <p:nvPr/>
        </p:nvSpPr>
        <p:spPr>
          <a:xfrm>
            <a:off x="957600" y="1329925"/>
            <a:ext cx="10276800" cy="4881900"/>
          </a:xfrm>
          <a:prstGeom prst="rect">
            <a:avLst/>
          </a:prstGeom>
          <a:noFill/>
          <a:ln>
            <a:noFill/>
          </a:ln>
        </p:spPr>
        <p:txBody>
          <a:bodyPr anchorCtr="0" anchor="t" bIns="45700" lIns="91425" spcFirstLastPara="1" rIns="91425" wrap="square" tIns="45700">
            <a:normAutofit/>
          </a:bodyPr>
          <a:lstStyle/>
          <a:p>
            <a:pPr indent="-317500" lvl="0" marL="457200" marR="0" rtl="0" algn="just">
              <a:lnSpc>
                <a:spcPct val="115000"/>
              </a:lnSpc>
              <a:spcBef>
                <a:spcPts val="0"/>
              </a:spcBef>
              <a:spcAft>
                <a:spcPts val="0"/>
              </a:spcAft>
              <a:buSzPts val="1400"/>
              <a:buFont typeface="Montserrat"/>
              <a:buChar char="●"/>
            </a:pPr>
            <a:r>
              <a:rPr lang="en-US">
                <a:latin typeface="Montserrat"/>
                <a:ea typeface="Montserrat"/>
                <a:cs typeface="Montserrat"/>
                <a:sym typeface="Montserrat"/>
              </a:rPr>
              <a:t>Perusahaan PT Asuransi Jiwasaya merupakan perusahaan yang berfokus pada penjualan asuransi kesehatan. Perusahaan ingin melakukan </a:t>
            </a:r>
            <a:r>
              <a:rPr i="1" lang="en-US">
                <a:latin typeface="Montserrat"/>
                <a:ea typeface="Montserrat"/>
                <a:cs typeface="Montserrat"/>
                <a:sym typeface="Montserrat"/>
              </a:rPr>
              <a:t>cross-selling</a:t>
            </a:r>
            <a:r>
              <a:rPr lang="en-US">
                <a:latin typeface="Montserrat"/>
                <a:ea typeface="Montserrat"/>
                <a:cs typeface="Montserrat"/>
                <a:sym typeface="Montserrat"/>
              </a:rPr>
              <a:t> dengan menawarkan produk tambahan berupa ‘Asuransi Kendaraan’ untuk meningkatkan profit dan customer engagement. </a:t>
            </a:r>
            <a:endParaRPr>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15000"/>
              </a:lnSpc>
              <a:spcBef>
                <a:spcPts val="0"/>
              </a:spcBef>
              <a:spcAft>
                <a:spcPts val="0"/>
              </a:spcAft>
              <a:buSzPts val="1400"/>
              <a:buFont typeface="Montserrat"/>
              <a:buChar char="●"/>
            </a:pPr>
            <a:r>
              <a:rPr lang="en-US">
                <a:latin typeface="Montserrat"/>
                <a:ea typeface="Montserrat"/>
                <a:cs typeface="Montserrat"/>
                <a:sym typeface="Montserrat"/>
              </a:rPr>
              <a:t>Namun untuk mencapai tujuan tersebut perusahaan perlu mengambil keputusan dan strategi yang tepat dalam pemasaran produk baru tersebut. Team pengembangan produk telah melakukan riset pasar dengan melakukan survey ke beberapa customers perusahaan. Dengan dilakukan survey tersebut diharapkan agar perusahaan dapat membuat alat yang dapat membantu dalam memprediksi personalisasi polis dan layanan pelanggan yang tertarik dengan ‘Asuransi Kendaraan’. </a:t>
            </a:r>
            <a:endParaRPr>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15000"/>
              </a:lnSpc>
              <a:spcBef>
                <a:spcPts val="0"/>
              </a:spcBef>
              <a:spcAft>
                <a:spcPts val="0"/>
              </a:spcAft>
              <a:buSzPts val="1400"/>
              <a:buFont typeface="Montserrat"/>
              <a:buChar char="●"/>
            </a:pPr>
            <a:r>
              <a:rPr lang="en-US">
                <a:latin typeface="Montserrat"/>
                <a:ea typeface="Montserrat"/>
                <a:cs typeface="Montserrat"/>
                <a:sym typeface="Montserrat"/>
              </a:rPr>
              <a:t>Model Prediction diperlukan untuk mendukung perusahaan dalam menentukan business model yang paling efektif sehingga team pemasaran dapat menyusun strategi pemasaran yang efisien serta menentukan target pasar yang akurat.</a:t>
            </a:r>
            <a:endParaRPr>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15000"/>
              </a:lnSpc>
              <a:spcBef>
                <a:spcPts val="0"/>
              </a:spcBef>
              <a:spcAft>
                <a:spcPts val="0"/>
              </a:spcAft>
              <a:buSzPts val="1400"/>
              <a:buFont typeface="Montserrat"/>
              <a:buChar char="●"/>
            </a:pPr>
            <a:r>
              <a:rPr lang="en-US">
                <a:latin typeface="Montserrat"/>
                <a:ea typeface="Montserrat"/>
                <a:cs typeface="Montserrat"/>
                <a:sym typeface="Montserrat"/>
              </a:rPr>
              <a:t>Dengan begitu dataset yang berisikan informasi pelanggan serta respon dari ± 380.000 pelanggan dapat digunakan dalam memahami karakteristik pelanggan, preferensi pelanggan dan riwayat pelanggan. </a:t>
            </a:r>
            <a:endParaRPr>
              <a:latin typeface="Montserrat"/>
              <a:ea typeface="Montserrat"/>
              <a:cs typeface="Montserrat"/>
              <a:sym typeface="Montserrat"/>
            </a:endParaRPr>
          </a:p>
          <a:p>
            <a:pPr indent="0" lvl="0" marL="457200" marR="0" rtl="0" algn="just">
              <a:lnSpc>
                <a:spcPct val="115000"/>
              </a:lnSpc>
              <a:spcBef>
                <a:spcPts val="0"/>
              </a:spcBef>
              <a:spcAft>
                <a:spcPts val="0"/>
              </a:spcAft>
              <a:buNone/>
            </a:pPr>
            <a:r>
              <a:t/>
            </a:r>
            <a:endParaRPr>
              <a:latin typeface="Montserrat"/>
              <a:ea typeface="Montserrat"/>
              <a:cs typeface="Montserrat"/>
              <a:sym typeface="Montserrat"/>
            </a:endParaRPr>
          </a:p>
          <a:p>
            <a:pPr indent="-317500" lvl="0" marL="457200" marR="0" rtl="0" algn="just">
              <a:lnSpc>
                <a:spcPct val="115000"/>
              </a:lnSpc>
              <a:spcBef>
                <a:spcPts val="0"/>
              </a:spcBef>
              <a:spcAft>
                <a:spcPts val="0"/>
              </a:spcAft>
              <a:buSzPts val="1400"/>
              <a:buFont typeface="Montserrat"/>
              <a:buChar char="●"/>
            </a:pPr>
            <a:r>
              <a:rPr lang="en-US">
                <a:latin typeface="Montserrat"/>
                <a:ea typeface="Montserrat"/>
                <a:cs typeface="Montserrat"/>
                <a:sym typeface="Montserrat"/>
              </a:rPr>
              <a:t>Dengan demikian dataset ini dapat digunakan untuk membangun model </a:t>
            </a:r>
            <a:r>
              <a:rPr i="1" lang="en-US">
                <a:latin typeface="Montserrat"/>
                <a:ea typeface="Montserrat"/>
                <a:cs typeface="Montserrat"/>
                <a:sym typeface="Montserrat"/>
              </a:rPr>
              <a:t>machine learning</a:t>
            </a:r>
            <a:r>
              <a:rPr lang="en-US">
                <a:latin typeface="Montserrat"/>
                <a:ea typeface="Montserrat"/>
                <a:cs typeface="Montserrat"/>
                <a:sym typeface="Montserrat"/>
              </a:rPr>
              <a:t> classification untuk menentukan pelanggan yang memiliki profil ketertarikan terhadap ‘Asuransi Kendaraan’.</a:t>
            </a:r>
            <a:endParaRPr>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81fd14c9c4_0_13"/>
          <p:cNvSpPr txBox="1"/>
          <p:nvPr/>
        </p:nvSpPr>
        <p:spPr>
          <a:xfrm>
            <a:off x="746100" y="4886788"/>
            <a:ext cx="11219700" cy="12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Sesuai dengan objective dari project ini yakni pembuatan model machine learning untuk mengoptimalkan business model perusahaan dalam menjalan cross-selling produk ‘Asuransi Kesehatan’, </a:t>
            </a:r>
            <a:r>
              <a:rPr b="1" i="0" lang="en-US" sz="1400" u="none" cap="none" strike="noStrike">
                <a:solidFill>
                  <a:srgbClr val="000000"/>
                </a:solidFill>
                <a:latin typeface="Montserrat"/>
                <a:ea typeface="Montserrat"/>
                <a:cs typeface="Montserrat"/>
                <a:sym typeface="Montserrat"/>
              </a:rPr>
              <a:t>business metrics</a:t>
            </a:r>
            <a:r>
              <a:rPr b="0" i="0" lang="en-US" sz="1400" u="none" cap="none" strike="noStrike">
                <a:solidFill>
                  <a:srgbClr val="000000"/>
                </a:solidFill>
                <a:latin typeface="Montserrat"/>
                <a:ea typeface="Montserrat"/>
                <a:cs typeface="Montserrat"/>
                <a:sym typeface="Montserrat"/>
              </a:rPr>
              <a:t> untuk mengukur kesuksesan project ini adalah,</a:t>
            </a:r>
            <a:endParaRPr b="1" i="1"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Arial"/>
              <a:buAutoNum type="arabicPeriod"/>
            </a:pPr>
            <a:r>
              <a:rPr b="1" i="1" lang="en-US" sz="1400" u="none" cap="none" strike="noStrike">
                <a:solidFill>
                  <a:srgbClr val="000000"/>
                </a:solidFill>
                <a:latin typeface="Montserrat"/>
                <a:ea typeface="Montserrat"/>
                <a:cs typeface="Montserrat"/>
                <a:sym typeface="Montserrat"/>
              </a:rPr>
              <a:t>Conversion Rate</a:t>
            </a:r>
            <a:r>
              <a:rPr b="0" i="0" lang="en-US" sz="1400" u="none" cap="none" strike="noStrike">
                <a:solidFill>
                  <a:srgbClr val="000000"/>
                </a:solidFill>
                <a:latin typeface="Montserrat"/>
                <a:ea typeface="Montserrat"/>
                <a:cs typeface="Montserrat"/>
                <a:sym typeface="Montserrat"/>
              </a:rPr>
              <a:t> (Jumlah customer yang memutuskan untuk mengambil produk tambahan berupa ‘Asuransi Kendaraan’)</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00000"/>
                </a:solidFill>
                <a:latin typeface="Montserrat"/>
                <a:ea typeface="Montserrat"/>
                <a:cs typeface="Montserrat"/>
                <a:sym typeface="Montserrat"/>
              </a:rPr>
              <a:t>Total </a:t>
            </a:r>
            <a:r>
              <a:rPr b="1" i="1" lang="en-US" sz="1400" u="none" cap="none" strike="noStrike">
                <a:solidFill>
                  <a:srgbClr val="000000"/>
                </a:solidFill>
                <a:latin typeface="Montserrat"/>
                <a:ea typeface="Montserrat"/>
                <a:cs typeface="Montserrat"/>
                <a:sym typeface="Montserrat"/>
              </a:rPr>
              <a:t>Annual Revenue</a:t>
            </a:r>
            <a:r>
              <a:rPr b="1" i="0" lang="en-US" sz="1400" u="none" cap="none" strike="noStrike">
                <a:solidFill>
                  <a:srgbClr val="000000"/>
                </a:solidFill>
                <a:latin typeface="Montserrat"/>
                <a:ea typeface="Montserrat"/>
                <a:cs typeface="Montserrat"/>
                <a:sym typeface="Montserrat"/>
              </a:rPr>
              <a:t> </a:t>
            </a:r>
            <a:r>
              <a:rPr b="0" i="0" lang="en-US" sz="1400" u="none" cap="none" strike="noStrike">
                <a:solidFill>
                  <a:srgbClr val="000000"/>
                </a:solidFill>
                <a:latin typeface="Montserrat"/>
                <a:ea typeface="Montserrat"/>
                <a:cs typeface="Montserrat"/>
                <a:sym typeface="Montserrat"/>
              </a:rPr>
              <a:t>(Jumlah peningkatan pendapatan tahunan).</a:t>
            </a:r>
            <a:endParaRPr b="0" i="0" sz="1400" u="none" cap="none" strike="noStrike">
              <a:solidFill>
                <a:srgbClr val="000000"/>
              </a:solidFill>
              <a:latin typeface="Montserrat"/>
              <a:ea typeface="Montserrat"/>
              <a:cs typeface="Montserrat"/>
              <a:sym typeface="Montserrat"/>
            </a:endParaRPr>
          </a:p>
        </p:txBody>
      </p:sp>
      <p:grpSp>
        <p:nvGrpSpPr>
          <p:cNvPr id="80" name="Google Shape;80;g281fd14c9c4_0_13"/>
          <p:cNvGrpSpPr/>
          <p:nvPr/>
        </p:nvGrpSpPr>
        <p:grpSpPr>
          <a:xfrm>
            <a:off x="859688" y="751113"/>
            <a:ext cx="5095024" cy="4053025"/>
            <a:chOff x="3548488" y="652700"/>
            <a:chExt cx="5095024" cy="4053025"/>
          </a:xfrm>
        </p:grpSpPr>
        <p:pic>
          <p:nvPicPr>
            <p:cNvPr id="81" name="Google Shape;81;g281fd14c9c4_0_13"/>
            <p:cNvPicPr preferRelativeResize="0"/>
            <p:nvPr/>
          </p:nvPicPr>
          <p:blipFill rotWithShape="1">
            <a:blip r:embed="rId3">
              <a:alphaModFix/>
            </a:blip>
            <a:srcRect b="14186" l="10212" r="11109" t="15341"/>
            <a:stretch/>
          </p:blipFill>
          <p:spPr>
            <a:xfrm>
              <a:off x="3548488" y="980500"/>
              <a:ext cx="5095024" cy="3421974"/>
            </a:xfrm>
            <a:prstGeom prst="rect">
              <a:avLst/>
            </a:prstGeom>
            <a:noFill/>
            <a:ln>
              <a:noFill/>
            </a:ln>
          </p:spPr>
        </p:pic>
        <p:sp>
          <p:nvSpPr>
            <p:cNvPr id="82" name="Google Shape;82;g281fd14c9c4_0_13"/>
            <p:cNvSpPr txBox="1"/>
            <p:nvPr/>
          </p:nvSpPr>
          <p:spPr>
            <a:xfrm>
              <a:off x="4385050" y="652700"/>
              <a:ext cx="1466100" cy="63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3C78D8"/>
                  </a:solidFill>
                  <a:latin typeface="Lora"/>
                  <a:ea typeface="Lora"/>
                  <a:cs typeface="Lora"/>
                  <a:sym typeface="Lora"/>
                </a:rPr>
                <a:t>Conversion Rate</a:t>
              </a:r>
              <a:r>
                <a:rPr b="0" i="0" lang="en-US" sz="1400" u="none" cap="none" strike="noStrike">
                  <a:solidFill>
                    <a:srgbClr val="3C78D8"/>
                  </a:solidFill>
                  <a:latin typeface="Lora"/>
                  <a:ea typeface="Lora"/>
                  <a:cs typeface="Lora"/>
                  <a:sym typeface="Lora"/>
                </a:rPr>
                <a:t> </a:t>
              </a:r>
              <a:endParaRPr b="0" i="0" sz="1400" u="none" cap="none" strike="noStrike">
                <a:solidFill>
                  <a:srgbClr val="3C78D8"/>
                </a:solidFill>
                <a:latin typeface="Lora"/>
                <a:ea typeface="Lora"/>
                <a:cs typeface="Lora"/>
                <a:sym typeface="Lora"/>
              </a:endParaRPr>
            </a:p>
          </p:txBody>
        </p:sp>
        <p:sp>
          <p:nvSpPr>
            <p:cNvPr id="83" name="Google Shape;83;g281fd14c9c4_0_13"/>
            <p:cNvSpPr txBox="1"/>
            <p:nvPr/>
          </p:nvSpPr>
          <p:spPr>
            <a:xfrm>
              <a:off x="6937525" y="4199025"/>
              <a:ext cx="1466100" cy="50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US" sz="1400" u="none" cap="none" strike="noStrike">
                  <a:solidFill>
                    <a:srgbClr val="F3B945"/>
                  </a:solidFill>
                  <a:latin typeface="Lora"/>
                  <a:ea typeface="Lora"/>
                  <a:cs typeface="Lora"/>
                  <a:sym typeface="Lora"/>
                </a:rPr>
                <a:t>Total Annual Revenue</a:t>
              </a:r>
              <a:endParaRPr b="0" i="0" sz="1400" u="none" cap="none" strike="noStrike">
                <a:solidFill>
                  <a:srgbClr val="F3B945"/>
                </a:solidFill>
                <a:latin typeface="Lora"/>
                <a:ea typeface="Lora"/>
                <a:cs typeface="Lora"/>
                <a:sym typeface="Lora"/>
              </a:endParaRPr>
            </a:p>
          </p:txBody>
        </p:sp>
      </p:grpSp>
      <p:sp>
        <p:nvSpPr>
          <p:cNvPr id="84" name="Google Shape;84;g281fd14c9c4_0_13"/>
          <p:cNvSpPr txBox="1"/>
          <p:nvPr/>
        </p:nvSpPr>
        <p:spPr>
          <a:xfrm>
            <a:off x="5954700" y="1308375"/>
            <a:ext cx="5958600" cy="2938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rgbClr val="000000"/>
              </a:buClr>
              <a:buSzPts val="1400"/>
              <a:buFont typeface="Arial"/>
              <a:buNone/>
            </a:pPr>
            <a:r>
              <a:rPr b="1" i="1" lang="en-US" sz="1400" u="none" cap="none" strike="noStrike">
                <a:solidFill>
                  <a:schemeClr val="dk1"/>
                </a:solidFill>
                <a:latin typeface="Montserrat"/>
                <a:ea typeface="Montserrat"/>
                <a:cs typeface="Montserrat"/>
                <a:sym typeface="Montserrat"/>
              </a:rPr>
              <a:t>Goal </a:t>
            </a:r>
            <a:r>
              <a:rPr b="0" i="0" lang="en-US" sz="1400" u="none" cap="none" strike="noStrike">
                <a:solidFill>
                  <a:schemeClr val="dk1"/>
                </a:solidFill>
                <a:latin typeface="Montserrat"/>
                <a:ea typeface="Montserrat"/>
                <a:cs typeface="Montserrat"/>
                <a:sym typeface="Montserrat"/>
              </a:rPr>
              <a:t>dari project ini adalah pembuatan model yang mampu meningkatkan penjualan dari produk tambahan ‘Asuransi Kendaraan’. </a:t>
            </a:r>
            <a:endParaRPr b="0" i="0" sz="14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1200"/>
              </a:spcBef>
              <a:spcAft>
                <a:spcPts val="1200"/>
              </a:spcAft>
              <a:buClr>
                <a:srgbClr val="000000"/>
              </a:buClr>
              <a:buSzPts val="1400"/>
              <a:buFont typeface="Arial"/>
              <a:buNone/>
            </a:pPr>
            <a:r>
              <a:rPr b="1" i="1" lang="en-US" sz="1400" u="none" cap="none" strike="noStrike">
                <a:solidFill>
                  <a:schemeClr val="dk1"/>
                </a:solidFill>
                <a:latin typeface="Montserrat"/>
                <a:ea typeface="Montserrat"/>
                <a:cs typeface="Montserrat"/>
                <a:sym typeface="Montserrat"/>
              </a:rPr>
              <a:t>Objective </a:t>
            </a:r>
            <a:r>
              <a:rPr b="0" i="0" lang="en-US" sz="1400" u="none" cap="none" strike="noStrike">
                <a:solidFill>
                  <a:schemeClr val="dk1"/>
                </a:solidFill>
                <a:latin typeface="Montserrat"/>
                <a:ea typeface="Montserrat"/>
                <a:cs typeface="Montserrat"/>
                <a:sym typeface="Montserrat"/>
              </a:rPr>
              <a:t>dari project ini adalah membangun model </a:t>
            </a:r>
            <a:r>
              <a:rPr b="0" i="1" lang="en-US" sz="1400" u="none" cap="none" strike="noStrike">
                <a:solidFill>
                  <a:schemeClr val="dk1"/>
                </a:solidFill>
                <a:latin typeface="Montserrat"/>
                <a:ea typeface="Montserrat"/>
                <a:cs typeface="Montserrat"/>
                <a:sym typeface="Montserrat"/>
              </a:rPr>
              <a:t>machine learning</a:t>
            </a:r>
            <a:r>
              <a:rPr b="0" i="0" lang="en-US" sz="1400" u="none" cap="none" strike="noStrike">
                <a:solidFill>
                  <a:schemeClr val="dk1"/>
                </a:solidFill>
                <a:latin typeface="Montserrat"/>
                <a:ea typeface="Montserrat"/>
                <a:cs typeface="Montserrat"/>
                <a:sym typeface="Montserrat"/>
              </a:rPr>
              <a:t> untuk memprediksi yang dapat mengklasifikasikan pelanggan pemegang polis kesehatan yang berpotensi tertarik dengan Asuransi Kendaraan dari PT Asuransi Jiwasaya. Diharapkan </a:t>
            </a:r>
            <a:r>
              <a:rPr b="0" i="1" lang="en-US" sz="1400" u="none" cap="none" strike="noStrike">
                <a:solidFill>
                  <a:schemeClr val="dk1"/>
                </a:solidFill>
                <a:latin typeface="Montserrat"/>
                <a:ea typeface="Montserrat"/>
                <a:cs typeface="Montserrat"/>
                <a:sym typeface="Montserrat"/>
              </a:rPr>
              <a:t>machine learning</a:t>
            </a:r>
            <a:r>
              <a:rPr b="0" i="0" lang="en-US" sz="1400" u="none" cap="none" strike="noStrike">
                <a:solidFill>
                  <a:schemeClr val="dk1"/>
                </a:solidFill>
                <a:latin typeface="Montserrat"/>
                <a:ea typeface="Montserrat"/>
                <a:cs typeface="Montserrat"/>
                <a:sym typeface="Montserrat"/>
              </a:rPr>
              <a:t> ini dapat mengoptimalkan business model perusahaan PT Asuransi Jiwasaya.</a:t>
            </a:r>
            <a:endParaRPr b="0" i="0" sz="14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g2819b8a29a5_0_24"/>
          <p:cNvPicPr preferRelativeResize="0"/>
          <p:nvPr/>
        </p:nvPicPr>
        <p:blipFill rotWithShape="1">
          <a:blip r:embed="rId3">
            <a:alphaModFix/>
          </a:blip>
          <a:srcRect b="0" l="0" r="0" t="0"/>
          <a:stretch/>
        </p:blipFill>
        <p:spPr>
          <a:xfrm>
            <a:off x="1297725" y="847100"/>
            <a:ext cx="10144499" cy="2052094"/>
          </a:xfrm>
          <a:prstGeom prst="rect">
            <a:avLst/>
          </a:prstGeom>
          <a:noFill/>
          <a:ln>
            <a:noFill/>
          </a:ln>
        </p:spPr>
      </p:pic>
      <p:sp>
        <p:nvSpPr>
          <p:cNvPr id="91" name="Google Shape;91;g2819b8a29a5_0_24"/>
          <p:cNvSpPr txBox="1"/>
          <p:nvPr/>
        </p:nvSpPr>
        <p:spPr>
          <a:xfrm>
            <a:off x="1297725" y="3044675"/>
            <a:ext cx="10144500" cy="351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latin typeface="Montserrat"/>
                <a:ea typeface="Montserrat"/>
                <a:cs typeface="Montserrat"/>
                <a:sym typeface="Montserrat"/>
              </a:rPr>
              <a:t>Distribution Plot</a:t>
            </a:r>
            <a:endParaRPr b="1" i="0" sz="1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Age </a:t>
            </a:r>
            <a:r>
              <a:rPr b="0" i="0" lang="en-US" sz="1400" u="none" cap="none" strike="noStrike">
                <a:solidFill>
                  <a:srgbClr val="000000"/>
                </a:solidFill>
                <a:latin typeface="Montserrat"/>
                <a:ea typeface="Montserrat"/>
                <a:cs typeface="Montserrat"/>
                <a:sym typeface="Montserrat"/>
              </a:rPr>
              <a:t>: Persebaran positive skewed.</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Driving_License </a:t>
            </a:r>
            <a:r>
              <a:rPr b="0" i="0" lang="en-US" sz="1400" u="none" cap="none" strike="noStrike">
                <a:solidFill>
                  <a:srgbClr val="000000"/>
                </a:solidFill>
                <a:latin typeface="Montserrat"/>
                <a:ea typeface="Montserrat"/>
                <a:cs typeface="Montserrat"/>
                <a:sym typeface="Montserrat"/>
              </a:rPr>
              <a:t>: Merupakan bimodal, persebaran tidak rata, mayoritas nilai 1.</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Region_Code </a:t>
            </a:r>
            <a:r>
              <a:rPr b="0" i="0" lang="en-US" sz="1400" u="none" cap="none" strike="noStrike">
                <a:solidFill>
                  <a:srgbClr val="000000"/>
                </a:solidFill>
                <a:latin typeface="Montserrat"/>
                <a:ea typeface="Montserrat"/>
                <a:cs typeface="Montserrat"/>
                <a:sym typeface="Montserrat"/>
              </a:rPr>
              <a:t>: Persebaran data normal.</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Previously_Insured </a:t>
            </a:r>
            <a:r>
              <a:rPr b="0" i="0" lang="en-US" sz="1400" u="none" cap="none" strike="noStrike">
                <a:solidFill>
                  <a:srgbClr val="000000"/>
                </a:solidFill>
                <a:latin typeface="Montserrat"/>
                <a:ea typeface="Montserrat"/>
                <a:cs typeface="Montserrat"/>
                <a:sym typeface="Montserrat"/>
              </a:rPr>
              <a:t>: Merupakan bimodal, persebaran data rata antara 1 dan 0, dimana 0 terlihat sedikit lebih banyak.</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Annual_Premium </a:t>
            </a:r>
            <a:r>
              <a:rPr b="0" i="0" lang="en-US" sz="1400" u="none" cap="none" strike="noStrike">
                <a:solidFill>
                  <a:srgbClr val="000000"/>
                </a:solidFill>
                <a:latin typeface="Montserrat"/>
                <a:ea typeface="Montserrat"/>
                <a:cs typeface="Montserrat"/>
                <a:sym typeface="Montserrat"/>
              </a:rPr>
              <a:t>: Distribusi data mendekati normal namun terdapat outliers diatas batas atas.</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Policy_Sales_Channel </a:t>
            </a:r>
            <a:r>
              <a:rPr b="0" i="0" lang="en-US" sz="1400" u="none" cap="none" strike="noStrike">
                <a:solidFill>
                  <a:srgbClr val="000000"/>
                </a:solidFill>
                <a:latin typeface="Montserrat"/>
                <a:ea typeface="Montserrat"/>
                <a:cs typeface="Montserrat"/>
                <a:sym typeface="Montserrat"/>
              </a:rPr>
              <a:t>: Distribusi data tidak normal, cenderung negative skewed.</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Vintage </a:t>
            </a:r>
            <a:r>
              <a:rPr b="0" i="0" lang="en-US" sz="1400" u="none" cap="none" strike="noStrike">
                <a:solidFill>
                  <a:srgbClr val="000000"/>
                </a:solidFill>
                <a:latin typeface="Montserrat"/>
                <a:ea typeface="Montserrat"/>
                <a:cs typeface="Montserrat"/>
                <a:sym typeface="Montserrat"/>
              </a:rPr>
              <a:t>: Persebaran data normal.</a:t>
            </a:r>
            <a:endParaRPr b="0" i="0" sz="140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1000"/>
              </a:spcBef>
              <a:spcAft>
                <a:spcPts val="1000"/>
              </a:spcAft>
              <a:buClr>
                <a:srgbClr val="000000"/>
              </a:buClr>
              <a:buSzPts val="1400"/>
              <a:buFont typeface="Arial"/>
              <a:buChar char="●"/>
            </a:pPr>
            <a:r>
              <a:rPr b="1" i="0" lang="en-US" sz="1400" u="none" cap="none" strike="noStrike">
                <a:solidFill>
                  <a:srgbClr val="000000"/>
                </a:solidFill>
                <a:latin typeface="Montserrat"/>
                <a:ea typeface="Montserrat"/>
                <a:cs typeface="Montserrat"/>
                <a:sym typeface="Montserrat"/>
              </a:rPr>
              <a:t>Response </a:t>
            </a:r>
            <a:r>
              <a:rPr b="0" i="0" lang="en-US" sz="1400" u="none" cap="none" strike="noStrike">
                <a:solidFill>
                  <a:srgbClr val="000000"/>
                </a:solidFill>
                <a:latin typeface="Montserrat"/>
                <a:ea typeface="Montserrat"/>
                <a:cs typeface="Montserrat"/>
                <a:sym typeface="Montserrat"/>
              </a:rPr>
              <a:t>: Merupakan bimodal, persebaran tidak rata, mayoritas nilai 0.</a:t>
            </a:r>
            <a:endParaRPr b="0" i="0" sz="1400" u="none" cap="none" strike="noStrike">
              <a:solidFill>
                <a:srgbClr val="000000"/>
              </a:solidFill>
              <a:latin typeface="Montserrat"/>
              <a:ea typeface="Montserrat"/>
              <a:cs typeface="Montserrat"/>
              <a:sym typeface="Montserrat"/>
            </a:endParaRPr>
          </a:p>
        </p:txBody>
      </p:sp>
      <p:sp>
        <p:nvSpPr>
          <p:cNvPr id="92" name="Google Shape;92;g2819b8a29a5_0_24"/>
          <p:cNvSpPr txBox="1"/>
          <p:nvPr/>
        </p:nvSpPr>
        <p:spPr>
          <a:xfrm>
            <a:off x="746100" y="173900"/>
            <a:ext cx="11051400" cy="1051800"/>
          </a:xfrm>
          <a:prstGeom prst="rect">
            <a:avLst/>
          </a:prstGeom>
          <a:noFill/>
          <a:ln>
            <a:noFill/>
          </a:ln>
        </p:spPr>
        <p:txBody>
          <a:bodyPr anchorCtr="0" anchor="t" bIns="91425" lIns="91425" spcFirstLastPara="1" rIns="91425" wrap="square" tIns="91425">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2500" u="none" cap="none" strike="noStrike">
              <a:solidFill>
                <a:srgbClr val="000000"/>
              </a:solidFill>
              <a:latin typeface="Michroma"/>
              <a:ea typeface="Michroma"/>
              <a:cs typeface="Michroma"/>
              <a:sym typeface="Michr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g2819b8a29a5_0_101"/>
          <p:cNvPicPr preferRelativeResize="0"/>
          <p:nvPr/>
        </p:nvPicPr>
        <p:blipFill rotWithShape="1">
          <a:blip r:embed="rId3">
            <a:alphaModFix/>
          </a:blip>
          <a:srcRect b="0" l="0" r="0" t="0"/>
          <a:stretch/>
        </p:blipFill>
        <p:spPr>
          <a:xfrm>
            <a:off x="2902150" y="337350"/>
            <a:ext cx="6499901" cy="2554875"/>
          </a:xfrm>
          <a:prstGeom prst="rect">
            <a:avLst/>
          </a:prstGeom>
          <a:noFill/>
          <a:ln>
            <a:noFill/>
          </a:ln>
        </p:spPr>
      </p:pic>
      <p:sp>
        <p:nvSpPr>
          <p:cNvPr id="99" name="Google Shape;99;g2819b8a29a5_0_101"/>
          <p:cNvSpPr txBox="1"/>
          <p:nvPr/>
        </p:nvSpPr>
        <p:spPr>
          <a:xfrm>
            <a:off x="592475" y="2973900"/>
            <a:ext cx="11490600" cy="388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lang="en-US" sz="1300">
                <a:latin typeface="Montserrat"/>
                <a:ea typeface="Montserrat"/>
                <a:cs typeface="Montserrat"/>
                <a:sym typeface="Montserrat"/>
              </a:rPr>
              <a:t>Violin Plot</a:t>
            </a:r>
            <a:endParaRPr b="1" i="0" sz="13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Age </a:t>
            </a:r>
            <a:r>
              <a:rPr b="0" i="0" lang="en-US" sz="1300" u="none" cap="none" strike="noStrike">
                <a:solidFill>
                  <a:srgbClr val="000000"/>
                </a:solidFill>
                <a:latin typeface="Montserrat"/>
                <a:ea typeface="Montserrat"/>
                <a:cs typeface="Montserrat"/>
                <a:sym typeface="Montserrat"/>
              </a:rPr>
              <a:t>: Mayoritas nilai 24, </a:t>
            </a:r>
            <a:r>
              <a:rPr b="0" i="0" lang="en-US" sz="1300" u="none" cap="none" strike="noStrike">
                <a:solidFill>
                  <a:schemeClr val="dk1"/>
                </a:solidFill>
                <a:latin typeface="Montserrat"/>
                <a:ea typeface="Montserrat"/>
                <a:cs typeface="Montserrat"/>
                <a:sym typeface="Montserrat"/>
              </a:rPr>
              <a:t>Distribusi data tidak normal. Umur pelanggan bervarian dari 20 tahun hingga 85 tahun, dengan kebanyakan pelanggan berusia antara 24 - 49 tahun.</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Driving_License </a:t>
            </a:r>
            <a:r>
              <a:rPr b="0" i="0" lang="en-US" sz="1300" u="none" cap="none" strike="noStrike">
                <a:solidFill>
                  <a:srgbClr val="000000"/>
                </a:solidFill>
                <a:latin typeface="Montserrat"/>
                <a:ea typeface="Montserrat"/>
                <a:cs typeface="Montserrat"/>
                <a:sym typeface="Montserrat"/>
              </a:rPr>
              <a:t>: Mayoritas nilai 1. </a:t>
            </a:r>
            <a:r>
              <a:rPr b="0" i="0" lang="en-US" sz="1300" u="none" cap="none" strike="noStrike">
                <a:solidFill>
                  <a:schemeClr val="dk1"/>
                </a:solidFill>
                <a:latin typeface="Montserrat"/>
                <a:ea typeface="Montserrat"/>
                <a:cs typeface="Montserrat"/>
                <a:sym typeface="Montserrat"/>
              </a:rPr>
              <a:t>Merupakan boolean. Data tidak terdistribusi dengan normal. Kebanyakan pelanggan terkategori 1 (Memiliki izin mengemudi).</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Region_Code </a:t>
            </a:r>
            <a:r>
              <a:rPr b="0" i="0" lang="en-US" sz="1300" u="none" cap="none" strike="noStrike">
                <a:solidFill>
                  <a:srgbClr val="000000"/>
                </a:solidFill>
                <a:latin typeface="Montserrat"/>
                <a:ea typeface="Montserrat"/>
                <a:cs typeface="Montserrat"/>
                <a:sym typeface="Montserrat"/>
              </a:rPr>
              <a:t>: Mayoritas nilai 28. </a:t>
            </a:r>
            <a:r>
              <a:rPr b="0" i="0" lang="en-US" sz="1300" u="none" cap="none" strike="noStrike">
                <a:solidFill>
                  <a:schemeClr val="dk1"/>
                </a:solidFill>
                <a:latin typeface="Montserrat"/>
                <a:ea typeface="Montserrat"/>
                <a:cs typeface="Montserrat"/>
                <a:sym typeface="Montserrat"/>
              </a:rPr>
              <a:t>Distribusi data normal. Dengan median di kode wilayah 28.</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Previously_Insured </a:t>
            </a:r>
            <a:r>
              <a:rPr b="0" i="0" lang="en-US" sz="1300" u="none" cap="none" strike="noStrike">
                <a:solidFill>
                  <a:srgbClr val="000000"/>
                </a:solidFill>
                <a:latin typeface="Montserrat"/>
                <a:ea typeface="Montserrat"/>
                <a:cs typeface="Montserrat"/>
                <a:sym typeface="Montserrat"/>
              </a:rPr>
              <a:t>: Terdapat 2 nilai 1 dan 0, terlihat dari chart nilai 0 sedikit lebih banyak.</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Annual_Premium </a:t>
            </a:r>
            <a:r>
              <a:rPr b="0" i="0" lang="en-US" sz="1300" u="none" cap="none" strike="noStrike">
                <a:solidFill>
                  <a:srgbClr val="000000"/>
                </a:solidFill>
                <a:latin typeface="Montserrat"/>
                <a:ea typeface="Montserrat"/>
                <a:cs typeface="Montserrat"/>
                <a:sym typeface="Montserrat"/>
              </a:rPr>
              <a:t>: Kebanyakan nilai &lt; 30000. </a:t>
            </a:r>
            <a:r>
              <a:rPr b="0" i="0" lang="en-US" sz="1300" u="none" cap="none" strike="noStrike">
                <a:solidFill>
                  <a:schemeClr val="dk1"/>
                </a:solidFill>
                <a:latin typeface="Montserrat"/>
                <a:ea typeface="Montserrat"/>
                <a:cs typeface="Montserrat"/>
                <a:sym typeface="Montserrat"/>
              </a:rPr>
              <a:t>Data terdistribusi normal, dengan kebanyakan annual premium sekitar 0 - 50000 (dibawah 100000), Terdapat banyak outliers yang nominalnya hingga diatas 400000.</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Policy_Sales_Channel </a:t>
            </a:r>
            <a:r>
              <a:rPr b="0" i="0" lang="en-US" sz="1300" u="none" cap="none" strike="noStrike">
                <a:solidFill>
                  <a:srgbClr val="000000"/>
                </a:solidFill>
                <a:latin typeface="Montserrat"/>
                <a:ea typeface="Montserrat"/>
                <a:cs typeface="Montserrat"/>
                <a:sym typeface="Montserrat"/>
              </a:rPr>
              <a:t>: Mayoritas nilai ±151. </a:t>
            </a:r>
            <a:r>
              <a:rPr b="0" i="0" lang="en-US" sz="1300" u="none" cap="none" strike="noStrike">
                <a:solidFill>
                  <a:schemeClr val="dk1"/>
                </a:solidFill>
                <a:latin typeface="Montserrat"/>
                <a:ea typeface="Montserrat"/>
                <a:cs typeface="Montserrat"/>
                <a:sym typeface="Montserrat"/>
              </a:rPr>
              <a:t> Distribusi data tidak normal dengan nilai tengah berada di nilai ± 130.</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Vintage </a:t>
            </a:r>
            <a:r>
              <a:rPr b="0" i="0" lang="en-US" sz="1300" u="none" cap="none" strike="noStrike">
                <a:solidFill>
                  <a:srgbClr val="000000"/>
                </a:solidFill>
                <a:latin typeface="Montserrat"/>
                <a:ea typeface="Montserrat"/>
                <a:cs typeface="Montserrat"/>
                <a:sym typeface="Montserrat"/>
              </a:rPr>
              <a:t>: Data merata di tiap nilainya. </a:t>
            </a:r>
            <a:endParaRPr b="0" i="0" sz="1300" u="none" cap="none" strike="noStrike">
              <a:solidFill>
                <a:srgbClr val="000000"/>
              </a:solidFill>
              <a:latin typeface="Montserrat"/>
              <a:ea typeface="Montserrat"/>
              <a:cs typeface="Montserrat"/>
              <a:sym typeface="Montserrat"/>
            </a:endParaRPr>
          </a:p>
          <a:p>
            <a:pPr indent="-285750" lvl="0" marL="285750" marR="0" rtl="0" algn="l">
              <a:lnSpc>
                <a:spcPct val="100000"/>
              </a:lnSpc>
              <a:spcBef>
                <a:spcPts val="1000"/>
              </a:spcBef>
              <a:spcAft>
                <a:spcPts val="1000"/>
              </a:spcAft>
              <a:buClr>
                <a:srgbClr val="000000"/>
              </a:buClr>
              <a:buSzPts val="1300"/>
              <a:buFont typeface="Montserrat"/>
              <a:buChar char="●"/>
            </a:pPr>
            <a:r>
              <a:rPr b="1" i="0" lang="en-US" sz="1300" u="none" cap="none" strike="noStrike">
                <a:solidFill>
                  <a:srgbClr val="000000"/>
                </a:solidFill>
                <a:latin typeface="Montserrat"/>
                <a:ea typeface="Montserrat"/>
                <a:cs typeface="Montserrat"/>
                <a:sym typeface="Montserrat"/>
              </a:rPr>
              <a:t>Response </a:t>
            </a:r>
            <a:r>
              <a:rPr b="0" i="0" lang="en-US" sz="1300" u="none" cap="none" strike="noStrike">
                <a:solidFill>
                  <a:srgbClr val="000000"/>
                </a:solidFill>
                <a:latin typeface="Montserrat"/>
                <a:ea typeface="Montserrat"/>
                <a:cs typeface="Montserrat"/>
                <a:sym typeface="Montserrat"/>
              </a:rPr>
              <a:t>: Mayoritas nilai 0. </a:t>
            </a:r>
            <a:r>
              <a:rPr b="0" i="0" lang="en-US" sz="1300" u="none" cap="none" strike="noStrike">
                <a:solidFill>
                  <a:schemeClr val="dk1"/>
                </a:solidFill>
                <a:latin typeface="Montserrat"/>
                <a:ea typeface="Montserrat"/>
                <a:cs typeface="Montserrat"/>
                <a:sym typeface="Montserrat"/>
              </a:rPr>
              <a:t>Merupakan boolean. Data tidak terdistribusi dengan normal. Kebanyakan pelanggan terkategori 0 (Tidak berminat).</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819b8a29a5_0_35"/>
          <p:cNvSpPr txBox="1"/>
          <p:nvPr/>
        </p:nvSpPr>
        <p:spPr>
          <a:xfrm>
            <a:off x="816600" y="612832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Heatmap - Target : Response</a:t>
            </a:r>
            <a:endParaRPr b="0" i="0" sz="1400" u="none" cap="none" strike="noStrike">
              <a:solidFill>
                <a:srgbClr val="000000"/>
              </a:solidFill>
              <a:latin typeface="Arial"/>
              <a:ea typeface="Arial"/>
              <a:cs typeface="Arial"/>
              <a:sym typeface="Arial"/>
            </a:endParaRPr>
          </a:p>
        </p:txBody>
      </p:sp>
      <p:pic>
        <p:nvPicPr>
          <p:cNvPr id="106" name="Google Shape;106;g2819b8a29a5_0_35"/>
          <p:cNvPicPr preferRelativeResize="0"/>
          <p:nvPr/>
        </p:nvPicPr>
        <p:blipFill rotWithShape="1">
          <a:blip r:embed="rId3">
            <a:alphaModFix/>
          </a:blip>
          <a:srcRect b="0" l="0" r="0" t="0"/>
          <a:stretch/>
        </p:blipFill>
        <p:spPr>
          <a:xfrm>
            <a:off x="816600" y="580538"/>
            <a:ext cx="5626951" cy="5547781"/>
          </a:xfrm>
          <a:prstGeom prst="rect">
            <a:avLst/>
          </a:prstGeom>
          <a:noFill/>
          <a:ln>
            <a:noFill/>
          </a:ln>
        </p:spPr>
      </p:pic>
      <p:sp>
        <p:nvSpPr>
          <p:cNvPr id="107" name="Google Shape;107;g2819b8a29a5_0_35"/>
          <p:cNvSpPr txBox="1"/>
          <p:nvPr/>
        </p:nvSpPr>
        <p:spPr>
          <a:xfrm>
            <a:off x="6664800" y="580550"/>
            <a:ext cx="5203200" cy="600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n-US">
                <a:latin typeface="Montserrat"/>
                <a:ea typeface="Montserrat"/>
                <a:cs typeface="Montserrat"/>
                <a:sym typeface="Montserrat"/>
              </a:rPr>
              <a:t>Heatmap</a:t>
            </a:r>
            <a:endParaRPr b="1"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Age - Response</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Berkorelasi positif yang sangat rendah. </a:t>
            </a:r>
            <a:r>
              <a:rPr b="1" i="0" lang="en-US" sz="1400" u="none" cap="none" strike="noStrike">
                <a:solidFill>
                  <a:srgbClr val="000000"/>
                </a:solidFill>
                <a:latin typeface="Montserrat"/>
                <a:ea typeface="Montserrat"/>
                <a:cs typeface="Montserrat"/>
                <a:sym typeface="Montserrat"/>
              </a:rPr>
              <a:t>Semakin tua umur semakin berminat terhadap ‘Asuransi Kendaraan’</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Region_Code - Response</a:t>
            </a:r>
            <a:endParaRPr b="0"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Positif namun hampir tidak memiliki kolerasi.</a:t>
            </a:r>
            <a:endParaRPr b="0"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Driving_License - Response</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Positif namun hampir tidak memiliki kolerasi. </a:t>
            </a:r>
            <a:endParaRPr b="0"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Annual_Premium - Response</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Positif namun hampir tidak memiliki kolerasi. </a:t>
            </a:r>
            <a:endParaRPr b="1"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Policy_Sales_Channel - Response</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Berkorelasi negatif yang sangat rendah. </a:t>
            </a:r>
            <a:r>
              <a:rPr b="1" i="0" lang="en-US" sz="1400" u="none" cap="none" strike="noStrike">
                <a:solidFill>
                  <a:srgbClr val="000000"/>
                </a:solidFill>
                <a:latin typeface="Montserrat"/>
                <a:ea typeface="Montserrat"/>
                <a:cs typeface="Montserrat"/>
                <a:sym typeface="Montserrat"/>
              </a:rPr>
              <a:t>Semakin rendah code channel sales semakin tinggi minat terhadap ‘Asuransi Kendaraan’.</a:t>
            </a:r>
            <a:endParaRPr b="1"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Vintage  - Response</a:t>
            </a:r>
            <a:endParaRPr b="1" i="0" sz="1400" u="none" cap="none" strike="noStrike">
              <a:solidFill>
                <a:srgbClr val="000000"/>
              </a:solidFill>
              <a:latin typeface="Montserrat"/>
              <a:ea typeface="Montserrat"/>
              <a:cs typeface="Montserrat"/>
              <a:sym typeface="Montserrat"/>
            </a:endParaRPr>
          </a:p>
          <a:p>
            <a:pPr indent="-685800" lvl="0" marL="9144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Tidak memiliki korelasi.</a:t>
            </a:r>
            <a:endParaRPr b="0"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Previously_Insured  - Response</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Berkorelasi negatif. </a:t>
            </a:r>
            <a:r>
              <a:rPr b="1" i="0" lang="en-US" sz="1400" u="none" cap="none" strike="noStrike">
                <a:solidFill>
                  <a:srgbClr val="000000"/>
                </a:solidFill>
                <a:latin typeface="Montserrat"/>
                <a:ea typeface="Montserrat"/>
                <a:cs typeface="Montserrat"/>
                <a:sym typeface="Montserrat"/>
              </a:rPr>
              <a:t>Jika pelanggan belum memiliki ‘Asuransi Kendaraan pelanggan cenderung berminat terhadap ‘Asuransi Kendaraan’. Pelanggan yang tergolong berumur cenderung tidak memiliki asuransi kendaraan sebelumnya.</a:t>
            </a:r>
            <a:endParaRPr b="1" i="0" sz="1400" u="none" cap="none" strike="noStrike">
              <a:solidFill>
                <a:srgbClr val="000000"/>
              </a:solidFill>
              <a:latin typeface="Montserrat"/>
              <a:ea typeface="Montserrat"/>
              <a:cs typeface="Montserrat"/>
              <a:sym typeface="Montserrat"/>
            </a:endParaRPr>
          </a:p>
          <a:p>
            <a:pPr indent="-228600" lvl="0" marL="228600" marR="0" rtl="0" algn="l">
              <a:lnSpc>
                <a:spcPct val="100000"/>
              </a:lnSpc>
              <a:spcBef>
                <a:spcPts val="0"/>
              </a:spcBef>
              <a:spcAft>
                <a:spcPts val="0"/>
              </a:spcAft>
              <a:buClr>
                <a:srgbClr val="000000"/>
              </a:buClr>
              <a:buSzPts val="1400"/>
              <a:buFont typeface="Montserrat"/>
              <a:buChar char="-"/>
            </a:pPr>
            <a:r>
              <a:rPr b="1" i="0" lang="en-US" sz="1400" u="none" cap="none" strike="noStrike">
                <a:solidFill>
                  <a:srgbClr val="000000"/>
                </a:solidFill>
                <a:latin typeface="Montserrat"/>
                <a:ea typeface="Montserrat"/>
                <a:cs typeface="Montserrat"/>
                <a:sym typeface="Montserrat"/>
              </a:rPr>
              <a:t>Age - Policy_Sales_Channel</a:t>
            </a:r>
            <a:endParaRPr b="1" i="0" sz="1400" u="none" cap="none" strike="noStrike">
              <a:solidFill>
                <a:srgbClr val="000000"/>
              </a:solidFill>
              <a:latin typeface="Montserrat"/>
              <a:ea typeface="Montserrat"/>
              <a:cs typeface="Montserrat"/>
              <a:sym typeface="Montserrat"/>
            </a:endParaRPr>
          </a:p>
          <a:p>
            <a:pPr indent="0" lvl="0" marL="2286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Korelasi </a:t>
            </a:r>
            <a:r>
              <a:rPr b="0" i="1" lang="en-US" sz="1400" u="none" cap="none" strike="noStrike">
                <a:solidFill>
                  <a:srgbClr val="000000"/>
                </a:solidFill>
                <a:latin typeface="Montserrat"/>
                <a:ea typeface="Montserrat"/>
                <a:cs typeface="Montserrat"/>
                <a:sym typeface="Montserrat"/>
              </a:rPr>
              <a:t>negative</a:t>
            </a:r>
            <a:r>
              <a:rPr b="0" i="0" lang="en-US" sz="1400" u="none" cap="none" strike="noStrike">
                <a:solidFill>
                  <a:srgbClr val="000000"/>
                </a:solidFill>
                <a:latin typeface="Montserrat"/>
                <a:ea typeface="Montserrat"/>
                <a:cs typeface="Montserrat"/>
                <a:sym typeface="Montserrat"/>
              </a:rPr>
              <a:t>. </a:t>
            </a:r>
            <a:r>
              <a:rPr b="1" i="0" lang="en-US" sz="1400" u="none" cap="none" strike="noStrike">
                <a:solidFill>
                  <a:srgbClr val="000000"/>
                </a:solidFill>
                <a:latin typeface="Montserrat"/>
                <a:ea typeface="Montserrat"/>
                <a:cs typeface="Montserrat"/>
                <a:sym typeface="Montserrat"/>
              </a:rPr>
              <a:t>Kode media mengontak orang yang cenderung tua menggunakan kode media yang berada di kode kecil.</a:t>
            </a:r>
            <a:endParaRPr b="1"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g2811819bf57_0_0"/>
          <p:cNvPicPr preferRelativeResize="0"/>
          <p:nvPr/>
        </p:nvPicPr>
        <p:blipFill rotWithShape="1">
          <a:blip r:embed="rId3">
            <a:alphaModFix/>
          </a:blip>
          <a:srcRect b="0" l="0" r="0" t="0"/>
          <a:stretch/>
        </p:blipFill>
        <p:spPr>
          <a:xfrm>
            <a:off x="746100" y="542300"/>
            <a:ext cx="6036204" cy="5706099"/>
          </a:xfrm>
          <a:prstGeom prst="rect">
            <a:avLst/>
          </a:prstGeom>
          <a:noFill/>
          <a:ln>
            <a:noFill/>
          </a:ln>
        </p:spPr>
      </p:pic>
      <p:sp>
        <p:nvSpPr>
          <p:cNvPr id="113" name="Google Shape;113;g2811819bf57_0_0"/>
          <p:cNvSpPr txBox="1"/>
          <p:nvPr/>
        </p:nvSpPr>
        <p:spPr>
          <a:xfrm>
            <a:off x="7078600" y="2050000"/>
            <a:ext cx="4719000" cy="318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US" sz="1600">
                <a:latin typeface="Montserrat"/>
                <a:ea typeface="Montserrat"/>
                <a:cs typeface="Montserrat"/>
                <a:sym typeface="Montserrat"/>
              </a:rPr>
              <a:t>Scatterplot</a:t>
            </a:r>
            <a:endParaRPr b="1" i="0" sz="1400" u="none" cap="none" strike="noStrike">
              <a:solidFill>
                <a:srgbClr val="000000"/>
              </a:solidFill>
              <a:latin typeface="Arial"/>
              <a:ea typeface="Arial"/>
              <a:cs typeface="Arial"/>
              <a:sym typeface="Arial"/>
            </a:endParaRPr>
          </a:p>
          <a:p>
            <a:pPr indent="-317500" lvl="0" marL="457200" marR="0" rtl="0" algn="l">
              <a:lnSpc>
                <a:spcPct val="115000"/>
              </a:lnSpc>
              <a:spcBef>
                <a:spcPts val="1200"/>
              </a:spcBef>
              <a:spcAft>
                <a:spcPts val="0"/>
              </a:spcAft>
              <a:buClr>
                <a:srgbClr val="000000"/>
              </a:buClr>
              <a:buSzPts val="1400"/>
              <a:buFont typeface="Montserrat"/>
              <a:buChar char="●"/>
            </a:pPr>
            <a:r>
              <a:rPr b="0" i="0" lang="en-US" sz="1400" u="none" cap="none" strike="noStrike">
                <a:solidFill>
                  <a:srgbClr val="000000"/>
                </a:solidFill>
                <a:latin typeface="Montserrat"/>
                <a:ea typeface="Montserrat"/>
                <a:cs typeface="Montserrat"/>
                <a:sym typeface="Montserrat"/>
              </a:rPr>
              <a:t>Orang-orang yang </a:t>
            </a:r>
            <a:r>
              <a:rPr b="1" i="0" lang="en-US" sz="1400" u="none" cap="none" strike="noStrike">
                <a:solidFill>
                  <a:srgbClr val="000000"/>
                </a:solidFill>
                <a:latin typeface="Montserrat"/>
                <a:ea typeface="Montserrat"/>
                <a:cs typeface="Montserrat"/>
                <a:sym typeface="Montserrat"/>
              </a:rPr>
              <a:t>sebelumnya belum pernah menggunakan asuransi kendaraan </a:t>
            </a:r>
            <a:r>
              <a:rPr b="0" i="0" lang="en-US" sz="1400" u="none" cap="none" strike="noStrike">
                <a:solidFill>
                  <a:srgbClr val="000000"/>
                </a:solidFill>
                <a:latin typeface="Montserrat"/>
                <a:ea typeface="Montserrat"/>
                <a:cs typeface="Montserrat"/>
                <a:sym typeface="Montserrat"/>
              </a:rPr>
              <a:t> di umur </a:t>
            </a:r>
            <a:r>
              <a:rPr b="1" i="0" lang="en-US" sz="1400" u="none" cap="none" strike="noStrike">
                <a:solidFill>
                  <a:srgbClr val="000000"/>
                </a:solidFill>
                <a:latin typeface="Montserrat"/>
                <a:ea typeface="Montserrat"/>
                <a:cs typeface="Montserrat"/>
                <a:sym typeface="Montserrat"/>
              </a:rPr>
              <a:t>35 </a:t>
            </a:r>
            <a:r>
              <a:rPr b="0" i="0" lang="en-US" sz="1400" u="none" cap="none" strike="noStrike">
                <a:solidFill>
                  <a:srgbClr val="000000"/>
                </a:solidFill>
                <a:latin typeface="Montserrat"/>
                <a:ea typeface="Montserrat"/>
                <a:cs typeface="Montserrat"/>
                <a:sym typeface="Montserrat"/>
              </a:rPr>
              <a:t>sampai </a:t>
            </a:r>
            <a:r>
              <a:rPr b="1" i="0" lang="en-US" sz="1400" u="none" cap="none" strike="noStrike">
                <a:solidFill>
                  <a:srgbClr val="000000"/>
                </a:solidFill>
                <a:latin typeface="Montserrat"/>
                <a:ea typeface="Montserrat"/>
                <a:cs typeface="Montserrat"/>
                <a:sym typeface="Montserrat"/>
              </a:rPr>
              <a:t>45</a:t>
            </a:r>
            <a:r>
              <a:rPr b="0" i="0" lang="en-US" sz="1400" u="none" cap="none" strike="noStrike">
                <a:solidFill>
                  <a:srgbClr val="000000"/>
                </a:solidFill>
                <a:latin typeface="Montserrat"/>
                <a:ea typeface="Montserrat"/>
                <a:cs typeface="Montserrat"/>
                <a:sym typeface="Montserrat"/>
              </a:rPr>
              <a:t> dan juga di umur </a:t>
            </a:r>
            <a:r>
              <a:rPr b="1" i="0" lang="en-US" sz="1400" u="none" cap="none" strike="noStrike">
                <a:solidFill>
                  <a:srgbClr val="000000"/>
                </a:solidFill>
                <a:latin typeface="Montserrat"/>
                <a:ea typeface="Montserrat"/>
                <a:cs typeface="Montserrat"/>
                <a:sym typeface="Montserrat"/>
              </a:rPr>
              <a:t>60</a:t>
            </a:r>
            <a:r>
              <a:rPr b="0" i="0" lang="en-US" sz="1400" u="none" cap="none" strike="noStrike">
                <a:solidFill>
                  <a:srgbClr val="000000"/>
                </a:solidFill>
                <a:latin typeface="Montserrat"/>
                <a:ea typeface="Montserrat"/>
                <a:cs typeface="Montserrat"/>
                <a:sym typeface="Montserrat"/>
              </a:rPr>
              <a:t> sampai </a:t>
            </a:r>
            <a:r>
              <a:rPr b="1" i="0" lang="en-US" sz="1400" u="none" cap="none" strike="noStrike">
                <a:solidFill>
                  <a:srgbClr val="000000"/>
                </a:solidFill>
                <a:latin typeface="Montserrat"/>
                <a:ea typeface="Montserrat"/>
                <a:cs typeface="Montserrat"/>
                <a:sym typeface="Montserrat"/>
              </a:rPr>
              <a:t>65 </a:t>
            </a:r>
            <a:r>
              <a:rPr b="0" i="0" lang="en-US" sz="1400" u="none" cap="none" strike="noStrike">
                <a:solidFill>
                  <a:srgbClr val="000000"/>
                </a:solidFill>
                <a:latin typeface="Montserrat"/>
                <a:ea typeface="Montserrat"/>
                <a:cs typeface="Montserrat"/>
                <a:sym typeface="Montserrat"/>
              </a:rPr>
              <a:t>cenderung </a:t>
            </a:r>
            <a:r>
              <a:rPr b="1" i="0" lang="en-US" sz="1400" u="none" cap="none" strike="noStrike">
                <a:solidFill>
                  <a:srgbClr val="000000"/>
                </a:solidFill>
                <a:latin typeface="Montserrat"/>
                <a:ea typeface="Montserrat"/>
                <a:cs typeface="Montserrat"/>
                <a:sym typeface="Montserrat"/>
              </a:rPr>
              <a:t>menjawab response 1.</a:t>
            </a:r>
            <a:endParaRPr b="1" i="0" sz="1400" u="none" cap="none" strike="noStrike">
              <a:solidFill>
                <a:srgbClr val="000000"/>
              </a:solidFill>
              <a:latin typeface="Montserrat"/>
              <a:ea typeface="Montserrat"/>
              <a:cs typeface="Montserrat"/>
              <a:sym typeface="Montserrat"/>
            </a:endParaRPr>
          </a:p>
          <a:p>
            <a:pPr indent="-317500" lvl="0" marL="457200" marR="0" rtl="0" algn="l">
              <a:lnSpc>
                <a:spcPct val="115000"/>
              </a:lnSpc>
              <a:spcBef>
                <a:spcPts val="0"/>
              </a:spcBef>
              <a:spcAft>
                <a:spcPts val="0"/>
              </a:spcAft>
              <a:buClr>
                <a:srgbClr val="000000"/>
              </a:buClr>
              <a:buSzPts val="1400"/>
              <a:buFont typeface="Montserrat"/>
              <a:buChar char="●"/>
            </a:pPr>
            <a:r>
              <a:rPr b="0" i="0" lang="en-US" sz="1400" u="none" cap="none" strike="noStrike">
                <a:solidFill>
                  <a:srgbClr val="000000"/>
                </a:solidFill>
                <a:latin typeface="Montserrat"/>
                <a:ea typeface="Montserrat"/>
                <a:cs typeface="Montserrat"/>
                <a:sym typeface="Montserrat"/>
              </a:rPr>
              <a:t>Orang-orang yang </a:t>
            </a:r>
            <a:r>
              <a:rPr b="1" i="0" lang="en-US" sz="1400" u="none" cap="none" strike="noStrike">
                <a:solidFill>
                  <a:srgbClr val="000000"/>
                </a:solidFill>
                <a:latin typeface="Montserrat"/>
                <a:ea typeface="Montserrat"/>
                <a:cs typeface="Montserrat"/>
                <a:sym typeface="Montserrat"/>
              </a:rPr>
              <a:t>mempunyai driving license </a:t>
            </a:r>
            <a:r>
              <a:rPr b="0" i="0" lang="en-US" sz="1400" u="none" cap="none" strike="noStrike">
                <a:solidFill>
                  <a:srgbClr val="000000"/>
                </a:solidFill>
                <a:latin typeface="Montserrat"/>
                <a:ea typeface="Montserrat"/>
                <a:cs typeface="Montserrat"/>
                <a:sym typeface="Montserrat"/>
              </a:rPr>
              <a:t>di umur </a:t>
            </a:r>
            <a:r>
              <a:rPr b="1" i="0" lang="en-US" sz="1400" u="none" cap="none" strike="noStrike">
                <a:solidFill>
                  <a:srgbClr val="000000"/>
                </a:solidFill>
                <a:latin typeface="Montserrat"/>
                <a:ea typeface="Montserrat"/>
                <a:cs typeface="Montserrat"/>
                <a:sym typeface="Montserrat"/>
              </a:rPr>
              <a:t>35 </a:t>
            </a:r>
            <a:r>
              <a:rPr b="0" i="0" lang="en-US" sz="1400" u="none" cap="none" strike="noStrike">
                <a:solidFill>
                  <a:srgbClr val="000000"/>
                </a:solidFill>
                <a:latin typeface="Montserrat"/>
                <a:ea typeface="Montserrat"/>
                <a:cs typeface="Montserrat"/>
                <a:sym typeface="Montserrat"/>
              </a:rPr>
              <a:t>sampai </a:t>
            </a:r>
            <a:r>
              <a:rPr b="1" i="0" lang="en-US" sz="1400" u="none" cap="none" strike="noStrike">
                <a:solidFill>
                  <a:srgbClr val="000000"/>
                </a:solidFill>
                <a:latin typeface="Montserrat"/>
                <a:ea typeface="Montserrat"/>
                <a:cs typeface="Montserrat"/>
                <a:sym typeface="Montserrat"/>
              </a:rPr>
              <a:t>45 </a:t>
            </a:r>
            <a:r>
              <a:rPr b="0" i="0" lang="en-US" sz="1400" u="none" cap="none" strike="noStrike">
                <a:solidFill>
                  <a:srgbClr val="000000"/>
                </a:solidFill>
                <a:latin typeface="Montserrat"/>
                <a:ea typeface="Montserrat"/>
                <a:cs typeface="Montserrat"/>
                <a:sym typeface="Montserrat"/>
              </a:rPr>
              <a:t>dan juga di umur </a:t>
            </a:r>
            <a:r>
              <a:rPr b="1" i="0" lang="en-US" sz="1400" u="none" cap="none" strike="noStrike">
                <a:solidFill>
                  <a:srgbClr val="000000"/>
                </a:solidFill>
                <a:latin typeface="Montserrat"/>
                <a:ea typeface="Montserrat"/>
                <a:cs typeface="Montserrat"/>
                <a:sym typeface="Montserrat"/>
              </a:rPr>
              <a:t>60 </a:t>
            </a:r>
            <a:r>
              <a:rPr b="0" i="0" lang="en-US" sz="1400" u="none" cap="none" strike="noStrike">
                <a:solidFill>
                  <a:srgbClr val="000000"/>
                </a:solidFill>
                <a:latin typeface="Montserrat"/>
                <a:ea typeface="Montserrat"/>
                <a:cs typeface="Montserrat"/>
                <a:sym typeface="Montserrat"/>
              </a:rPr>
              <a:t>sampai </a:t>
            </a:r>
            <a:r>
              <a:rPr b="1" i="0" lang="en-US" sz="1400" u="none" cap="none" strike="noStrike">
                <a:solidFill>
                  <a:srgbClr val="000000"/>
                </a:solidFill>
                <a:latin typeface="Montserrat"/>
                <a:ea typeface="Montserrat"/>
                <a:cs typeface="Montserrat"/>
                <a:sym typeface="Montserrat"/>
              </a:rPr>
              <a:t>65 </a:t>
            </a:r>
            <a:r>
              <a:rPr b="0" i="0" lang="en-US" sz="1400" u="none" cap="none" strike="noStrike">
                <a:solidFill>
                  <a:srgbClr val="000000"/>
                </a:solidFill>
                <a:latin typeface="Montserrat"/>
                <a:ea typeface="Montserrat"/>
                <a:cs typeface="Montserrat"/>
                <a:sym typeface="Montserrat"/>
              </a:rPr>
              <a:t>cenderung </a:t>
            </a:r>
            <a:r>
              <a:rPr b="1" i="0" lang="en-US" sz="1400" u="none" cap="none" strike="noStrike">
                <a:solidFill>
                  <a:srgbClr val="000000"/>
                </a:solidFill>
                <a:latin typeface="Montserrat"/>
                <a:ea typeface="Montserrat"/>
                <a:cs typeface="Montserrat"/>
                <a:sym typeface="Montserrat"/>
              </a:rPr>
              <a:t>menjawab response 1</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1200"/>
              </a:spcBef>
              <a:spcAft>
                <a:spcPts val="120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Note: Response 1 yang artinya pelanggan tertarik untuk membeli asuransi kendaraan.</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811819bf57_0_4"/>
          <p:cNvSpPr txBox="1"/>
          <p:nvPr/>
        </p:nvSpPr>
        <p:spPr>
          <a:xfrm>
            <a:off x="746100" y="173900"/>
            <a:ext cx="11051400" cy="1051800"/>
          </a:xfrm>
          <a:prstGeom prst="rect">
            <a:avLst/>
          </a:prstGeom>
          <a:noFill/>
          <a:ln>
            <a:noFill/>
          </a:ln>
        </p:spPr>
        <p:txBody>
          <a:bodyPr anchorCtr="0" anchor="t" bIns="91425" lIns="91425" spcFirstLastPara="1" rIns="91425" wrap="square" tIns="91425">
            <a:no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Pre-processing</a:t>
            </a:r>
            <a:endParaRPr b="1" i="0" sz="2500" u="none" cap="none" strike="noStrike">
              <a:solidFill>
                <a:srgbClr val="000000"/>
              </a:solidFill>
              <a:latin typeface="Michroma"/>
              <a:ea typeface="Michroma"/>
              <a:cs typeface="Michroma"/>
              <a:sym typeface="Michroma"/>
            </a:endParaRPr>
          </a:p>
        </p:txBody>
      </p:sp>
      <p:sp>
        <p:nvSpPr>
          <p:cNvPr id="119" name="Google Shape;119;g2811819bf57_0_4"/>
          <p:cNvSpPr txBox="1"/>
          <p:nvPr/>
        </p:nvSpPr>
        <p:spPr>
          <a:xfrm>
            <a:off x="746100" y="807850"/>
            <a:ext cx="110514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US" sz="1600" u="none" cap="none" strike="noStrike">
                <a:solidFill>
                  <a:srgbClr val="000000"/>
                </a:solidFill>
                <a:latin typeface="Michroma"/>
                <a:ea typeface="Michroma"/>
                <a:cs typeface="Michroma"/>
                <a:sym typeface="Michroma"/>
              </a:rPr>
              <a:t>1. Pengelompokan dan Penentuan Target</a:t>
            </a:r>
            <a:endParaRPr b="1" i="0" sz="1600" u="none" cap="none" strike="noStrike">
              <a:solidFill>
                <a:srgbClr val="000000"/>
              </a:solidFill>
              <a:latin typeface="Michroma"/>
              <a:ea typeface="Michroma"/>
              <a:cs typeface="Michroma"/>
              <a:sym typeface="Michroma"/>
            </a:endParaRPr>
          </a:p>
        </p:txBody>
      </p:sp>
      <p:sp>
        <p:nvSpPr>
          <p:cNvPr id="120" name="Google Shape;120;g2811819bf57_0_4"/>
          <p:cNvSpPr txBox="1"/>
          <p:nvPr/>
        </p:nvSpPr>
        <p:spPr>
          <a:xfrm>
            <a:off x="1027175" y="1219475"/>
            <a:ext cx="1073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000000"/>
                </a:solidFill>
                <a:latin typeface="Montserrat"/>
                <a:ea typeface="Montserrat"/>
                <a:cs typeface="Montserrat"/>
                <a:sym typeface="Montserrat"/>
              </a:rPr>
              <a:t>Mengelompokkan kolom berdasarkan tipe datanya baik </a:t>
            </a:r>
            <a:r>
              <a:rPr b="1" i="0" lang="en-US" u="none" cap="none" strike="noStrike">
                <a:solidFill>
                  <a:srgbClr val="000000"/>
                </a:solidFill>
                <a:latin typeface="Montserrat"/>
                <a:ea typeface="Montserrat"/>
                <a:cs typeface="Montserrat"/>
                <a:sym typeface="Montserrat"/>
              </a:rPr>
              <a:t>numerik/kategorikal</a:t>
            </a:r>
            <a:r>
              <a:rPr b="0" i="0" lang="en-US" u="none" cap="none" strike="noStrike">
                <a:solidFill>
                  <a:srgbClr val="000000"/>
                </a:solidFill>
                <a:latin typeface="Montserrat"/>
                <a:ea typeface="Montserrat"/>
                <a:cs typeface="Montserrat"/>
                <a:sym typeface="Montserrat"/>
              </a:rPr>
              <a:t>.</a:t>
            </a:r>
            <a:endParaRPr b="0" i="0" u="none" cap="none" strike="noStrike">
              <a:solidFill>
                <a:srgbClr val="000000"/>
              </a:solidFill>
              <a:latin typeface="Montserrat"/>
              <a:ea typeface="Montserrat"/>
              <a:cs typeface="Montserrat"/>
              <a:sym typeface="Montserrat"/>
            </a:endParaRPr>
          </a:p>
        </p:txBody>
      </p:sp>
      <p:sp>
        <p:nvSpPr>
          <p:cNvPr id="121" name="Google Shape;121;g2811819bf57_0_4"/>
          <p:cNvSpPr txBox="1"/>
          <p:nvPr/>
        </p:nvSpPr>
        <p:spPr>
          <a:xfrm>
            <a:off x="746100" y="1695875"/>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1600" u="none" cap="none" strike="noStrike">
                <a:solidFill>
                  <a:srgbClr val="000000"/>
                </a:solidFill>
                <a:latin typeface="Michroma"/>
                <a:ea typeface="Michroma"/>
                <a:cs typeface="Michroma"/>
                <a:sym typeface="Michroma"/>
              </a:rPr>
              <a:t>2. Handling Missing Value</a:t>
            </a:r>
            <a:endParaRPr b="1" i="0" sz="1600" u="none" cap="none" strike="noStrike">
              <a:solidFill>
                <a:srgbClr val="000000"/>
              </a:solidFill>
              <a:latin typeface="Michroma"/>
              <a:ea typeface="Michroma"/>
              <a:cs typeface="Michroma"/>
              <a:sym typeface="Michroma"/>
            </a:endParaRPr>
          </a:p>
        </p:txBody>
      </p:sp>
      <p:sp>
        <p:nvSpPr>
          <p:cNvPr id="122" name="Google Shape;122;g2811819bf57_0_4"/>
          <p:cNvSpPr txBox="1"/>
          <p:nvPr/>
        </p:nvSpPr>
        <p:spPr>
          <a:xfrm>
            <a:off x="1027174" y="2126975"/>
            <a:ext cx="1067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en-US">
                <a:solidFill>
                  <a:schemeClr val="dk1"/>
                </a:solidFill>
                <a:latin typeface="Montserrat"/>
                <a:ea typeface="Montserrat"/>
                <a:cs typeface="Montserrat"/>
                <a:sym typeface="Montserrat"/>
              </a:rPr>
              <a:t>Menggunakan function </a:t>
            </a:r>
            <a:r>
              <a:rPr b="1" lang="en-US">
                <a:solidFill>
                  <a:schemeClr val="dk1"/>
                </a:solidFill>
                <a:latin typeface="Montserrat"/>
                <a:ea typeface="Montserrat"/>
                <a:cs typeface="Montserrat"/>
                <a:sym typeface="Montserrat"/>
              </a:rPr>
              <a:t>.isnull() / .isna()</a:t>
            </a:r>
            <a:r>
              <a:rPr lang="en-US">
                <a:solidFill>
                  <a:schemeClr val="dk1"/>
                </a:solidFill>
                <a:latin typeface="Montserrat"/>
                <a:ea typeface="Montserrat"/>
                <a:cs typeface="Montserrat"/>
                <a:sym typeface="Montserrat"/>
              </a:rPr>
              <a:t> untuk melihat apakah ada kolom yang memiliki nilai kosong. </a:t>
            </a:r>
            <a:r>
              <a:rPr b="1" lang="en-US">
                <a:solidFill>
                  <a:schemeClr val="dk1"/>
                </a:solidFill>
                <a:latin typeface="Montserrat"/>
                <a:ea typeface="Montserrat"/>
                <a:cs typeface="Montserrat"/>
                <a:sym typeface="Montserrat"/>
              </a:rPr>
              <a:t>Dari 12 kolom tidak ditemukan nilai kosong.</a:t>
            </a:r>
            <a:endParaRPr>
              <a:solidFill>
                <a:schemeClr val="dk1"/>
              </a:solidFill>
              <a:latin typeface="Montserrat"/>
              <a:ea typeface="Montserrat"/>
              <a:cs typeface="Montserrat"/>
              <a:sym typeface="Montserrat"/>
            </a:endParaRPr>
          </a:p>
        </p:txBody>
      </p:sp>
      <p:sp>
        <p:nvSpPr>
          <p:cNvPr id="123" name="Google Shape;123;g2811819bf57_0_4"/>
          <p:cNvSpPr txBox="1"/>
          <p:nvPr/>
        </p:nvSpPr>
        <p:spPr>
          <a:xfrm>
            <a:off x="704400" y="2818775"/>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1600" u="none" cap="none" strike="noStrike">
                <a:solidFill>
                  <a:srgbClr val="000000"/>
                </a:solidFill>
                <a:latin typeface="Michroma"/>
                <a:ea typeface="Michroma"/>
                <a:cs typeface="Michroma"/>
                <a:sym typeface="Michroma"/>
              </a:rPr>
              <a:t>3. Handling Duplicates Value</a:t>
            </a:r>
            <a:endParaRPr b="1" i="0" sz="1600" u="none" cap="none" strike="noStrike">
              <a:solidFill>
                <a:srgbClr val="000000"/>
              </a:solidFill>
              <a:latin typeface="Michroma"/>
              <a:ea typeface="Michroma"/>
              <a:cs typeface="Michroma"/>
              <a:sym typeface="Michroma"/>
            </a:endParaRPr>
          </a:p>
        </p:txBody>
      </p:sp>
      <p:sp>
        <p:nvSpPr>
          <p:cNvPr id="124" name="Google Shape;124;g2811819bf57_0_4"/>
          <p:cNvSpPr txBox="1"/>
          <p:nvPr/>
        </p:nvSpPr>
        <p:spPr>
          <a:xfrm>
            <a:off x="1027175" y="3238550"/>
            <a:ext cx="1067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u="none" cap="none" strike="noStrike">
                <a:solidFill>
                  <a:srgbClr val="000000"/>
                </a:solidFill>
                <a:latin typeface="Montserrat"/>
                <a:ea typeface="Montserrat"/>
                <a:cs typeface="Montserrat"/>
                <a:sym typeface="Montserrat"/>
              </a:rPr>
              <a:t>Tidak terdapat data duplikasi</a:t>
            </a:r>
            <a:r>
              <a:rPr b="0" i="0" lang="en-US" u="none" cap="none" strike="noStrike">
                <a:solidFill>
                  <a:srgbClr val="000000"/>
                </a:solidFill>
                <a:latin typeface="Montserrat"/>
                <a:ea typeface="Montserrat"/>
                <a:cs typeface="Montserrat"/>
                <a:sym typeface="Montserrat"/>
              </a:rPr>
              <a:t> pada dataset</a:t>
            </a:r>
            <a:endParaRPr b="0" i="0" u="none" cap="none" strike="noStrike">
              <a:solidFill>
                <a:srgbClr val="000000"/>
              </a:solidFill>
              <a:latin typeface="Montserrat"/>
              <a:ea typeface="Montserrat"/>
              <a:cs typeface="Montserrat"/>
              <a:sym typeface="Montserrat"/>
            </a:endParaRPr>
          </a:p>
        </p:txBody>
      </p:sp>
      <p:sp>
        <p:nvSpPr>
          <p:cNvPr id="125" name="Google Shape;125;g2811819bf57_0_4"/>
          <p:cNvSpPr txBox="1"/>
          <p:nvPr/>
        </p:nvSpPr>
        <p:spPr>
          <a:xfrm>
            <a:off x="704400" y="3761400"/>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1600" u="none" cap="none" strike="noStrike">
                <a:solidFill>
                  <a:srgbClr val="000000"/>
                </a:solidFill>
                <a:latin typeface="Michroma"/>
                <a:ea typeface="Michroma"/>
                <a:cs typeface="Michroma"/>
                <a:sym typeface="Michroma"/>
              </a:rPr>
              <a:t>4. Handling Outliers</a:t>
            </a:r>
            <a:endParaRPr b="1" i="0" sz="1600" u="none" cap="none" strike="noStrike">
              <a:solidFill>
                <a:srgbClr val="000000"/>
              </a:solidFill>
              <a:latin typeface="Michroma"/>
              <a:ea typeface="Michroma"/>
              <a:cs typeface="Michroma"/>
              <a:sym typeface="Michroma"/>
            </a:endParaRPr>
          </a:p>
        </p:txBody>
      </p:sp>
      <p:sp>
        <p:nvSpPr>
          <p:cNvPr id="126" name="Google Shape;126;g2811819bf57_0_4"/>
          <p:cNvSpPr txBox="1"/>
          <p:nvPr/>
        </p:nvSpPr>
        <p:spPr>
          <a:xfrm>
            <a:off x="1027175" y="4192500"/>
            <a:ext cx="10674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a:latin typeface="Montserrat"/>
                <a:ea typeface="Montserrat"/>
                <a:cs typeface="Montserrat"/>
                <a:sym typeface="Montserrat"/>
              </a:rPr>
              <a:t>Terdapat k</a:t>
            </a:r>
            <a:r>
              <a:rPr b="0" i="0" lang="en-US" sz="1400" u="none" cap="none" strike="noStrike">
                <a:solidFill>
                  <a:srgbClr val="000000"/>
                </a:solidFill>
                <a:latin typeface="Montserrat"/>
                <a:ea typeface="Montserrat"/>
                <a:cs typeface="Montserrat"/>
                <a:sym typeface="Montserrat"/>
              </a:rPr>
              <a:t>olom </a:t>
            </a:r>
            <a:r>
              <a:rPr b="1" i="0" lang="en-US" sz="1400" u="none" cap="none" strike="noStrike">
                <a:solidFill>
                  <a:srgbClr val="188038"/>
                </a:solidFill>
                <a:latin typeface="Montserrat"/>
                <a:ea typeface="Montserrat"/>
                <a:cs typeface="Montserrat"/>
                <a:sym typeface="Montserrat"/>
              </a:rPr>
              <a:t>Annual_Premium </a:t>
            </a:r>
            <a:r>
              <a:rPr lang="en-US">
                <a:latin typeface="Montserrat"/>
                <a:ea typeface="Montserrat"/>
                <a:cs typeface="Montserrat"/>
                <a:sym typeface="Montserrat"/>
              </a:rPr>
              <a:t>(memiliki outliers) yang m</a:t>
            </a:r>
            <a:r>
              <a:rPr b="0" i="0" lang="en-US" sz="1400" u="none" cap="none" strike="noStrike">
                <a:solidFill>
                  <a:srgbClr val="000000"/>
                </a:solidFill>
                <a:latin typeface="Montserrat"/>
                <a:ea typeface="Montserrat"/>
                <a:cs typeface="Montserrat"/>
                <a:sym typeface="Montserrat"/>
              </a:rPr>
              <a:t>erupakan hal yang </a:t>
            </a:r>
            <a:r>
              <a:rPr b="1" i="0" lang="en-US" sz="1400" u="none" cap="none" strike="noStrike">
                <a:solidFill>
                  <a:srgbClr val="000000"/>
                </a:solidFill>
                <a:latin typeface="Montserrat"/>
                <a:ea typeface="Montserrat"/>
                <a:cs typeface="Montserrat"/>
                <a:sym typeface="Montserrat"/>
              </a:rPr>
              <a:t>normal jika terdapat outliers</a:t>
            </a:r>
            <a:r>
              <a:rPr b="0" i="0" lang="en-US" sz="1400" u="none" cap="none" strike="noStrike">
                <a:solidFill>
                  <a:srgbClr val="000000"/>
                </a:solidFill>
                <a:latin typeface="Montserrat"/>
                <a:ea typeface="Montserrat"/>
                <a:cs typeface="Montserrat"/>
                <a:sym typeface="Montserrat"/>
              </a:rPr>
              <a:t> sehingga </a:t>
            </a:r>
            <a:r>
              <a:rPr b="1" i="0" lang="en-US" sz="1400" u="none" cap="none" strike="noStrike">
                <a:solidFill>
                  <a:srgbClr val="000000"/>
                </a:solidFill>
                <a:latin typeface="Montserrat"/>
                <a:ea typeface="Montserrat"/>
                <a:cs typeface="Montserrat"/>
                <a:sym typeface="Montserrat"/>
              </a:rPr>
              <a:t>tidak dilakukan penghapusan outliers</a:t>
            </a:r>
            <a:r>
              <a:rPr b="0" i="0" lang="en-US" sz="1400" u="none" cap="none" strike="noStrike">
                <a:solidFill>
                  <a:srgbClr val="000000"/>
                </a:solidFill>
                <a:latin typeface="Montserrat"/>
                <a:ea typeface="Montserrat"/>
                <a:cs typeface="Montserrat"/>
                <a:sym typeface="Montserrat"/>
              </a:rPr>
              <a:t>. Hal ini juga didasarkan dengan pertimbangan </a:t>
            </a:r>
            <a:r>
              <a:rPr b="1" i="0" lang="en-US" sz="1400" u="none" cap="none" strike="noStrike">
                <a:solidFill>
                  <a:srgbClr val="000000"/>
                </a:solidFill>
                <a:latin typeface="Montserrat"/>
                <a:ea typeface="Montserrat"/>
                <a:cs typeface="Montserrat"/>
                <a:sym typeface="Montserrat"/>
              </a:rPr>
              <a:t>pembuatan model yang robust terhadap outliers</a:t>
            </a:r>
            <a:r>
              <a:rPr b="0" i="0" lang="en-US"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
        <p:nvSpPr>
          <p:cNvPr id="127" name="Google Shape;127;g2811819bf57_0_4"/>
          <p:cNvSpPr txBox="1"/>
          <p:nvPr/>
        </p:nvSpPr>
        <p:spPr>
          <a:xfrm>
            <a:off x="704400" y="5100000"/>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1600" u="none" cap="none" strike="noStrike">
                <a:solidFill>
                  <a:srgbClr val="000000"/>
                </a:solidFill>
                <a:latin typeface="Michroma"/>
                <a:ea typeface="Michroma"/>
                <a:cs typeface="Michroma"/>
                <a:sym typeface="Michroma"/>
              </a:rPr>
              <a:t>5. Feature Encoding</a:t>
            </a:r>
            <a:endParaRPr b="1" i="0" sz="1600" u="none" cap="none" strike="noStrike">
              <a:solidFill>
                <a:srgbClr val="000000"/>
              </a:solidFill>
              <a:latin typeface="Michroma"/>
              <a:ea typeface="Michroma"/>
              <a:cs typeface="Michroma"/>
              <a:sym typeface="Michroma"/>
            </a:endParaRPr>
          </a:p>
        </p:txBody>
      </p:sp>
      <p:sp>
        <p:nvSpPr>
          <p:cNvPr id="128" name="Google Shape;128;g2811819bf57_0_4"/>
          <p:cNvSpPr txBox="1"/>
          <p:nvPr/>
        </p:nvSpPr>
        <p:spPr>
          <a:xfrm>
            <a:off x="1027175" y="5531100"/>
            <a:ext cx="10362600" cy="1262100"/>
          </a:xfrm>
          <a:prstGeom prst="rect">
            <a:avLst/>
          </a:prstGeom>
          <a:noFill/>
          <a:ln>
            <a:noFill/>
          </a:ln>
        </p:spPr>
        <p:txBody>
          <a:bodyPr anchorCtr="0" anchor="t" bIns="91425" lIns="91425" spcFirstLastPara="1" rIns="91425" wrap="square" tIns="91425">
            <a:spAutoFit/>
          </a:bodyPr>
          <a:lstStyle/>
          <a:p>
            <a:pPr indent="-317500" lvl="0" marL="342900" marR="0" rtl="0" algn="l">
              <a:lnSpc>
                <a:spcPct val="100000"/>
              </a:lnSpc>
              <a:spcBef>
                <a:spcPts val="0"/>
              </a:spcBef>
              <a:spcAft>
                <a:spcPts val="0"/>
              </a:spcAft>
              <a:buClr>
                <a:srgbClr val="000000"/>
              </a:buClr>
              <a:buSzPts val="1400"/>
              <a:buFont typeface="Montserrat"/>
              <a:buChar char="●"/>
            </a:pPr>
            <a:r>
              <a:rPr b="1" i="0" lang="en-US" u="none" cap="none" strike="noStrike">
                <a:solidFill>
                  <a:srgbClr val="188038"/>
                </a:solidFill>
                <a:latin typeface="Montserrat"/>
                <a:ea typeface="Montserrat"/>
                <a:cs typeface="Montserrat"/>
                <a:sym typeface="Montserrat"/>
              </a:rPr>
              <a:t>Vehicle_Damage</a:t>
            </a:r>
            <a:r>
              <a:rPr lang="en-US">
                <a:latin typeface="Montserrat"/>
                <a:ea typeface="Montserrat"/>
                <a:cs typeface="Montserrat"/>
                <a:sym typeface="Montserrat"/>
              </a:rPr>
              <a:t> boolean -&gt; integer (change data type)</a:t>
            </a:r>
            <a:endParaRPr b="0" i="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400"/>
              <a:buFont typeface="Montserrat"/>
              <a:buChar char="●"/>
            </a:pPr>
            <a:r>
              <a:rPr b="1" i="0" lang="en-US" u="none" cap="none" strike="noStrike">
                <a:solidFill>
                  <a:srgbClr val="188038"/>
                </a:solidFill>
                <a:latin typeface="Montserrat"/>
                <a:ea typeface="Montserrat"/>
                <a:cs typeface="Montserrat"/>
                <a:sym typeface="Montserrat"/>
              </a:rPr>
              <a:t>Vehicle_Age </a:t>
            </a:r>
            <a:r>
              <a:rPr lang="en-US">
                <a:latin typeface="Montserrat"/>
                <a:ea typeface="Montserrat"/>
                <a:cs typeface="Montserrat"/>
                <a:sym typeface="Montserrat"/>
              </a:rPr>
              <a:t>string -&gt; integer (Label Encoding)</a:t>
            </a:r>
            <a:endParaRPr b="0" i="0" u="none" cap="none" strike="noStrike">
              <a:solidFill>
                <a:srgbClr val="000000"/>
              </a:solidFill>
              <a:latin typeface="Montserrat"/>
              <a:ea typeface="Montserrat"/>
              <a:cs typeface="Montserrat"/>
              <a:sym typeface="Montserrat"/>
            </a:endParaRPr>
          </a:p>
          <a:p>
            <a:pPr indent="-317500" lvl="0" marL="342900" marR="0" rtl="0" algn="l">
              <a:lnSpc>
                <a:spcPct val="100000"/>
              </a:lnSpc>
              <a:spcBef>
                <a:spcPts val="0"/>
              </a:spcBef>
              <a:spcAft>
                <a:spcPts val="0"/>
              </a:spcAft>
              <a:buClr>
                <a:srgbClr val="000000"/>
              </a:buClr>
              <a:buSzPts val="1400"/>
              <a:buFont typeface="Montserrat"/>
              <a:buChar char="●"/>
            </a:pPr>
            <a:r>
              <a:rPr b="1" i="0" lang="en-US" u="none" cap="none" strike="noStrike">
                <a:solidFill>
                  <a:srgbClr val="188038"/>
                </a:solidFill>
                <a:latin typeface="Montserrat"/>
                <a:ea typeface="Montserrat"/>
                <a:cs typeface="Montserrat"/>
                <a:sym typeface="Montserrat"/>
              </a:rPr>
              <a:t>Gender </a:t>
            </a:r>
            <a:r>
              <a:rPr lang="en-US">
                <a:latin typeface="Montserrat"/>
                <a:ea typeface="Montserrat"/>
                <a:cs typeface="Montserrat"/>
                <a:sym typeface="Montserrat"/>
              </a:rPr>
              <a:t>string -&gt; integer (</a:t>
            </a:r>
            <a:r>
              <a:rPr b="0" i="0" lang="en-US" u="none" cap="none" strike="noStrike">
                <a:solidFill>
                  <a:srgbClr val="000000"/>
                </a:solidFill>
                <a:latin typeface="Montserrat"/>
                <a:ea typeface="Montserrat"/>
                <a:cs typeface="Montserrat"/>
                <a:sym typeface="Montserrat"/>
              </a:rPr>
              <a:t>One Hot Encoding)</a:t>
            </a:r>
            <a:endParaRPr b="0" i="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Montserrat"/>
                <a:ea typeface="Montserrat"/>
                <a:cs typeface="Montserrat"/>
                <a:sym typeface="Montserrat"/>
              </a:rPr>
              <a:t>Mengubah kolom dengan data type ke int agar lebih mudah diproses learning oleh model.</a:t>
            </a:r>
            <a:endParaRPr b="0" i="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811819bf57_1_102"/>
          <p:cNvSpPr txBox="1"/>
          <p:nvPr/>
        </p:nvSpPr>
        <p:spPr>
          <a:xfrm>
            <a:off x="738350" y="659500"/>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US" sz="1600" u="none" cap="none" strike="noStrike">
                <a:solidFill>
                  <a:srgbClr val="000000"/>
                </a:solidFill>
                <a:latin typeface="Michroma"/>
                <a:ea typeface="Michroma"/>
                <a:cs typeface="Michroma"/>
                <a:sym typeface="Michroma"/>
              </a:rPr>
              <a:t>6. Class Imbalance</a:t>
            </a:r>
            <a:endParaRPr b="1" i="0" sz="1600" u="none" cap="none" strike="noStrike">
              <a:solidFill>
                <a:srgbClr val="000000"/>
              </a:solidFill>
              <a:latin typeface="Michroma"/>
              <a:ea typeface="Michroma"/>
              <a:cs typeface="Michroma"/>
              <a:sym typeface="Michroma"/>
            </a:endParaRPr>
          </a:p>
        </p:txBody>
      </p:sp>
      <p:sp>
        <p:nvSpPr>
          <p:cNvPr id="134" name="Google Shape;134;g2811819bf57_1_102"/>
          <p:cNvSpPr txBox="1"/>
          <p:nvPr/>
        </p:nvSpPr>
        <p:spPr>
          <a:xfrm>
            <a:off x="1077550" y="1090600"/>
            <a:ext cx="10312200" cy="16392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0"/>
              </a:spcAft>
              <a:buNone/>
            </a:pPr>
            <a:r>
              <a:rPr lang="en-US">
                <a:solidFill>
                  <a:srgbClr val="333746"/>
                </a:solidFill>
                <a:latin typeface="Montserrat Medium"/>
                <a:ea typeface="Montserrat Medium"/>
                <a:cs typeface="Montserrat Medium"/>
                <a:sym typeface="Montserrat Medium"/>
              </a:rPr>
              <a:t>Class Imbalance pada data ini t</a:t>
            </a:r>
            <a:r>
              <a:rPr i="0" lang="en-US" u="none" cap="none" strike="noStrike">
                <a:solidFill>
                  <a:srgbClr val="333746"/>
                </a:solidFill>
                <a:latin typeface="Montserrat Medium"/>
                <a:ea typeface="Montserrat Medium"/>
                <a:cs typeface="Montserrat Medium"/>
                <a:sym typeface="Montserrat Medium"/>
              </a:rPr>
              <a:t>ergolong </a:t>
            </a:r>
            <a:r>
              <a:rPr b="1" i="1" lang="en-US" u="none" cap="none" strike="noStrike">
                <a:solidFill>
                  <a:srgbClr val="333746"/>
                </a:solidFill>
                <a:latin typeface="Montserrat"/>
                <a:ea typeface="Montserrat"/>
                <a:cs typeface="Montserrat"/>
                <a:sym typeface="Montserrat"/>
              </a:rPr>
              <a:t>Moderate Imbalance</a:t>
            </a:r>
            <a:r>
              <a:rPr lang="en-US">
                <a:solidFill>
                  <a:srgbClr val="333746"/>
                </a:solidFill>
                <a:latin typeface="Montserrat"/>
                <a:ea typeface="Montserrat"/>
                <a:cs typeface="Montserrat"/>
                <a:sym typeface="Montserrat"/>
              </a:rPr>
              <a:t> dengan perbandingan </a:t>
            </a:r>
            <a:r>
              <a:rPr b="1" lang="en-US">
                <a:solidFill>
                  <a:srgbClr val="333746"/>
                </a:solidFill>
                <a:latin typeface="Montserrat"/>
                <a:ea typeface="Montserrat"/>
                <a:cs typeface="Montserrat"/>
                <a:sym typeface="Montserrat"/>
              </a:rPr>
              <a:t>87.74% (No)</a:t>
            </a:r>
            <a:r>
              <a:rPr lang="en-US">
                <a:solidFill>
                  <a:srgbClr val="333746"/>
                </a:solidFill>
                <a:latin typeface="Montserrat"/>
                <a:ea typeface="Montserrat"/>
                <a:cs typeface="Montserrat"/>
                <a:sym typeface="Montserrat"/>
              </a:rPr>
              <a:t> dan </a:t>
            </a:r>
            <a:r>
              <a:rPr b="1" lang="en-US">
                <a:solidFill>
                  <a:srgbClr val="333746"/>
                </a:solidFill>
                <a:latin typeface="Montserrat"/>
                <a:ea typeface="Montserrat"/>
                <a:cs typeface="Montserrat"/>
                <a:sym typeface="Montserrat"/>
              </a:rPr>
              <a:t>12.26% (Yes)</a:t>
            </a:r>
            <a:r>
              <a:rPr lang="en-US">
                <a:solidFill>
                  <a:srgbClr val="333746"/>
                </a:solidFill>
                <a:latin typeface="Montserrat"/>
                <a:ea typeface="Montserrat"/>
                <a:cs typeface="Montserrat"/>
                <a:sym typeface="Montserrat"/>
              </a:rPr>
              <a:t>.</a:t>
            </a:r>
            <a:endParaRPr>
              <a:solidFill>
                <a:srgbClr val="33374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333746"/>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a:solidFill>
                  <a:srgbClr val="333746"/>
                </a:solidFill>
                <a:latin typeface="Montserrat Medium"/>
                <a:ea typeface="Montserrat Medium"/>
                <a:cs typeface="Montserrat Medium"/>
                <a:sym typeface="Montserrat Medium"/>
              </a:rPr>
              <a:t>Melakukan </a:t>
            </a:r>
            <a:r>
              <a:rPr b="1" i="1" lang="en-US">
                <a:solidFill>
                  <a:srgbClr val="333746"/>
                </a:solidFill>
                <a:latin typeface="Montserrat"/>
                <a:ea typeface="Montserrat"/>
                <a:cs typeface="Montserrat"/>
                <a:sym typeface="Montserrat"/>
              </a:rPr>
              <a:t>undersampling </a:t>
            </a:r>
            <a:r>
              <a:rPr lang="en-US">
                <a:solidFill>
                  <a:srgbClr val="333746"/>
                </a:solidFill>
                <a:latin typeface="Montserrat Medium"/>
                <a:ea typeface="Montserrat Medium"/>
                <a:cs typeface="Montserrat Medium"/>
                <a:sym typeface="Montserrat Medium"/>
              </a:rPr>
              <a:t>pada dataframe </a:t>
            </a:r>
            <a:r>
              <a:rPr b="1" lang="en-US">
                <a:solidFill>
                  <a:srgbClr val="333746"/>
                </a:solidFill>
                <a:latin typeface="Montserrat"/>
                <a:ea typeface="Montserrat"/>
                <a:cs typeface="Montserrat"/>
                <a:sym typeface="Montserrat"/>
              </a:rPr>
              <a:t>X </a:t>
            </a:r>
            <a:r>
              <a:rPr lang="en-US">
                <a:solidFill>
                  <a:srgbClr val="333746"/>
                </a:solidFill>
                <a:latin typeface="Montserrat Medium"/>
                <a:ea typeface="Montserrat Medium"/>
                <a:cs typeface="Montserrat Medium"/>
                <a:sym typeface="Montserrat Medium"/>
              </a:rPr>
              <a:t>(features)</a:t>
            </a:r>
            <a:r>
              <a:rPr b="1" lang="en-US">
                <a:solidFill>
                  <a:srgbClr val="333746"/>
                </a:solidFill>
                <a:latin typeface="Montserrat"/>
                <a:ea typeface="Montserrat"/>
                <a:cs typeface="Montserrat"/>
                <a:sym typeface="Montserrat"/>
              </a:rPr>
              <a:t> </a:t>
            </a:r>
            <a:r>
              <a:rPr lang="en-US">
                <a:solidFill>
                  <a:srgbClr val="333746"/>
                </a:solidFill>
                <a:latin typeface="Montserrat Medium"/>
                <a:ea typeface="Montserrat Medium"/>
                <a:cs typeface="Montserrat Medium"/>
                <a:sym typeface="Montserrat Medium"/>
              </a:rPr>
              <a:t>dan </a:t>
            </a:r>
            <a:r>
              <a:rPr b="1" lang="en-US">
                <a:solidFill>
                  <a:srgbClr val="333746"/>
                </a:solidFill>
                <a:latin typeface="Montserrat"/>
                <a:ea typeface="Montserrat"/>
                <a:cs typeface="Montserrat"/>
                <a:sym typeface="Montserrat"/>
              </a:rPr>
              <a:t>y</a:t>
            </a:r>
            <a:r>
              <a:rPr lang="en-US">
                <a:solidFill>
                  <a:srgbClr val="333746"/>
                </a:solidFill>
                <a:latin typeface="Montserrat Medium"/>
                <a:ea typeface="Montserrat Medium"/>
                <a:cs typeface="Montserrat Medium"/>
                <a:sym typeface="Montserrat Medium"/>
              </a:rPr>
              <a:t> (label values) yang merupakan hasil </a:t>
            </a:r>
            <a:r>
              <a:rPr b="1" lang="en-US">
                <a:solidFill>
                  <a:srgbClr val="333746"/>
                </a:solidFill>
                <a:latin typeface="Montserrat"/>
                <a:ea typeface="Montserrat"/>
                <a:cs typeface="Montserrat"/>
                <a:sym typeface="Montserrat"/>
              </a:rPr>
              <a:t>pemisahan label dan features</a:t>
            </a:r>
            <a:r>
              <a:rPr lang="en-US">
                <a:solidFill>
                  <a:srgbClr val="333746"/>
                </a:solidFill>
                <a:latin typeface="Montserrat Medium"/>
                <a:ea typeface="Montserrat Medium"/>
                <a:cs typeface="Montserrat Medium"/>
                <a:sym typeface="Montserrat Medium"/>
              </a:rPr>
              <a:t>, dengan pertimbangan agar data tidak bias (jika dilakukan </a:t>
            </a:r>
            <a:r>
              <a:rPr i="1" lang="en-US">
                <a:solidFill>
                  <a:srgbClr val="333746"/>
                </a:solidFill>
                <a:latin typeface="Montserrat Medium"/>
                <a:ea typeface="Montserrat Medium"/>
                <a:cs typeface="Montserrat Medium"/>
                <a:sym typeface="Montserrat Medium"/>
              </a:rPr>
              <a:t>oversampling </a:t>
            </a:r>
            <a:r>
              <a:rPr lang="en-US">
                <a:solidFill>
                  <a:srgbClr val="333746"/>
                </a:solidFill>
                <a:latin typeface="Montserrat Medium"/>
                <a:ea typeface="Montserrat Medium"/>
                <a:cs typeface="Montserrat Medium"/>
                <a:sym typeface="Montserrat Medium"/>
              </a:rPr>
              <a:t>dimana label ini lebih dari 50% ketimpangannya) dan memasukkannya ke dataframe df.</a:t>
            </a:r>
            <a:endParaRPr>
              <a:solidFill>
                <a:srgbClr val="333746"/>
              </a:solidFill>
              <a:latin typeface="Montserrat"/>
              <a:ea typeface="Montserrat"/>
              <a:cs typeface="Montserrat"/>
              <a:sym typeface="Montserrat"/>
            </a:endParaRPr>
          </a:p>
        </p:txBody>
      </p:sp>
      <p:sp>
        <p:nvSpPr>
          <p:cNvPr id="135" name="Google Shape;135;g2811819bf57_1_102"/>
          <p:cNvSpPr txBox="1"/>
          <p:nvPr/>
        </p:nvSpPr>
        <p:spPr>
          <a:xfrm>
            <a:off x="738350" y="2770250"/>
            <a:ext cx="9693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lang="en-US" sz="1600">
                <a:latin typeface="Michroma"/>
                <a:ea typeface="Michroma"/>
                <a:cs typeface="Michroma"/>
                <a:sym typeface="Michroma"/>
              </a:rPr>
              <a:t>7. </a:t>
            </a:r>
            <a:r>
              <a:rPr b="1" lang="en-US" sz="1600">
                <a:solidFill>
                  <a:schemeClr val="dk1"/>
                </a:solidFill>
                <a:latin typeface="Michroma"/>
                <a:ea typeface="Michroma"/>
                <a:cs typeface="Michroma"/>
                <a:sym typeface="Michroma"/>
              </a:rPr>
              <a:t>Feature Engineering</a:t>
            </a:r>
            <a:endParaRPr b="1" i="0" sz="1600" u="none" cap="none" strike="noStrike">
              <a:solidFill>
                <a:srgbClr val="000000"/>
              </a:solidFill>
              <a:latin typeface="Michroma"/>
              <a:ea typeface="Michroma"/>
              <a:cs typeface="Michroma"/>
              <a:sym typeface="Michroma"/>
            </a:endParaRPr>
          </a:p>
        </p:txBody>
      </p:sp>
      <p:sp>
        <p:nvSpPr>
          <p:cNvPr id="136" name="Google Shape;136;g2811819bf57_1_102"/>
          <p:cNvSpPr txBox="1"/>
          <p:nvPr/>
        </p:nvSpPr>
        <p:spPr>
          <a:xfrm>
            <a:off x="1077550" y="3201350"/>
            <a:ext cx="5418000" cy="6480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333746"/>
                </a:solidFill>
                <a:latin typeface="Montserrat"/>
                <a:ea typeface="Montserrat"/>
                <a:cs typeface="Montserrat"/>
                <a:sym typeface="Montserrat"/>
              </a:rPr>
              <a:t>Feature Extraction</a:t>
            </a:r>
            <a:r>
              <a:rPr lang="en-US">
                <a:solidFill>
                  <a:srgbClr val="333746"/>
                </a:solidFill>
                <a:latin typeface="Montserrat Medium"/>
                <a:ea typeface="Montserrat Medium"/>
                <a:cs typeface="Montserrat Medium"/>
                <a:sym typeface="Montserrat Medium"/>
              </a:rPr>
              <a:t>, </a:t>
            </a:r>
            <a:r>
              <a:rPr lang="en-US">
                <a:solidFill>
                  <a:srgbClr val="333746"/>
                </a:solidFill>
                <a:latin typeface="Montserrat Medium"/>
                <a:ea typeface="Montserrat Medium"/>
                <a:cs typeface="Montserrat Medium"/>
                <a:sym typeface="Montserrat Medium"/>
              </a:rPr>
              <a:t>mengekstraksi</a:t>
            </a:r>
            <a:r>
              <a:rPr lang="en-US">
                <a:solidFill>
                  <a:srgbClr val="333746"/>
                </a:solidFill>
                <a:latin typeface="Montserrat Medium"/>
                <a:ea typeface="Montserrat Medium"/>
                <a:cs typeface="Montserrat Medium"/>
                <a:sym typeface="Montserrat Medium"/>
              </a:rPr>
              <a:t> 4 features baru yakni </a:t>
            </a:r>
            <a:r>
              <a:rPr b="1" lang="en-US">
                <a:solidFill>
                  <a:srgbClr val="188038"/>
                </a:solidFill>
                <a:latin typeface="Montserrat"/>
                <a:ea typeface="Montserrat"/>
                <a:cs typeface="Montserrat"/>
                <a:sym typeface="Montserrat"/>
              </a:rPr>
              <a:t>Age_Group</a:t>
            </a:r>
            <a:r>
              <a:rPr lang="en-US">
                <a:solidFill>
                  <a:schemeClr val="dk1"/>
                </a:solidFill>
                <a:latin typeface="Montserrat"/>
                <a:ea typeface="Montserrat"/>
                <a:cs typeface="Montserrat"/>
                <a:sym typeface="Montserrat"/>
              </a:rPr>
              <a:t>,</a:t>
            </a:r>
            <a:r>
              <a:rPr b="1" lang="en-US">
                <a:solidFill>
                  <a:srgbClr val="188038"/>
                </a:solidFill>
                <a:latin typeface="Montserrat"/>
                <a:ea typeface="Montserrat"/>
                <a:cs typeface="Montserrat"/>
                <a:sym typeface="Montserrat"/>
              </a:rPr>
              <a:t> Premium_cat</a:t>
            </a:r>
            <a:r>
              <a:rPr lang="en-US">
                <a:solidFill>
                  <a:schemeClr val="dk1"/>
                </a:solidFill>
                <a:latin typeface="Montserrat"/>
                <a:ea typeface="Montserrat"/>
                <a:cs typeface="Montserrat"/>
                <a:sym typeface="Montserrat"/>
              </a:rPr>
              <a:t>, </a:t>
            </a:r>
            <a:r>
              <a:rPr b="1" lang="en-US">
                <a:solidFill>
                  <a:srgbClr val="188038"/>
                </a:solidFill>
                <a:latin typeface="Montserrat"/>
                <a:ea typeface="Montserrat"/>
                <a:cs typeface="Montserrat"/>
                <a:sym typeface="Montserrat"/>
              </a:rPr>
              <a:t>Policy_cat</a:t>
            </a:r>
            <a:r>
              <a:rPr lang="en-US">
                <a:solidFill>
                  <a:schemeClr val="dk1"/>
                </a:solidFill>
                <a:latin typeface="Montserrat"/>
                <a:ea typeface="Montserrat"/>
                <a:cs typeface="Montserrat"/>
                <a:sym typeface="Montserrat"/>
              </a:rPr>
              <a:t>, dan </a:t>
            </a:r>
            <a:r>
              <a:rPr b="1" lang="en-US">
                <a:solidFill>
                  <a:srgbClr val="188038"/>
                </a:solidFill>
                <a:latin typeface="Montserrat"/>
                <a:ea typeface="Montserrat"/>
                <a:cs typeface="Montserrat"/>
                <a:sym typeface="Montserrat"/>
              </a:rPr>
              <a:t>Region_cat</a:t>
            </a:r>
            <a:r>
              <a:rPr lang="en-US">
                <a:solidFill>
                  <a:schemeClr val="dk1"/>
                </a:solidFill>
                <a:latin typeface="Montserrat"/>
                <a:ea typeface="Montserrat"/>
                <a:cs typeface="Montserrat"/>
                <a:sym typeface="Montserrat"/>
              </a:rPr>
              <a:t>. </a:t>
            </a:r>
            <a:endParaRPr>
              <a:solidFill>
                <a:schemeClr val="dk1"/>
              </a:solidFill>
              <a:latin typeface="Montserrat"/>
              <a:ea typeface="Montserrat"/>
              <a:cs typeface="Montserrat"/>
              <a:sym typeface="Montserrat"/>
            </a:endParaRPr>
          </a:p>
        </p:txBody>
      </p:sp>
      <p:sp>
        <p:nvSpPr>
          <p:cNvPr id="137" name="Google Shape;137;g2811819bf57_1_102"/>
          <p:cNvSpPr txBox="1"/>
          <p:nvPr/>
        </p:nvSpPr>
        <p:spPr>
          <a:xfrm>
            <a:off x="3708675" y="4249738"/>
            <a:ext cx="24963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Dari hasil feature extraction didapatkan insight bahwa </a:t>
            </a:r>
            <a:r>
              <a:rPr b="1" i="0" lang="en-US" sz="1400" u="none" cap="none" strike="noStrike">
                <a:solidFill>
                  <a:srgbClr val="188038"/>
                </a:solidFill>
                <a:latin typeface="Montserrat"/>
                <a:ea typeface="Montserrat"/>
                <a:cs typeface="Montserrat"/>
                <a:sym typeface="Montserrat"/>
              </a:rPr>
              <a:t>Policy_cat </a:t>
            </a:r>
            <a:r>
              <a:rPr b="0" i="0" lang="en-US" sz="1400" u="none" cap="none" strike="noStrike">
                <a:solidFill>
                  <a:srgbClr val="000000"/>
                </a:solidFill>
                <a:latin typeface="Montserrat"/>
                <a:ea typeface="Montserrat"/>
                <a:cs typeface="Montserrat"/>
                <a:sym typeface="Montserrat"/>
              </a:rPr>
              <a:t>tidak memiliki korelasi dengan Response, sedangkan </a:t>
            </a:r>
            <a:r>
              <a:rPr b="1" i="0" lang="en-US" sz="1400" u="none" cap="none" strike="noStrike">
                <a:solidFill>
                  <a:srgbClr val="188038"/>
                </a:solidFill>
                <a:latin typeface="Montserrat"/>
                <a:ea typeface="Montserrat"/>
                <a:cs typeface="Montserrat"/>
                <a:sym typeface="Montserrat"/>
              </a:rPr>
              <a:t>Age_Group </a:t>
            </a:r>
            <a:r>
              <a:rPr b="0" i="0" lang="en-US" sz="1400" u="none" cap="none" strike="noStrike">
                <a:solidFill>
                  <a:srgbClr val="000000"/>
                </a:solidFill>
                <a:latin typeface="Montserrat"/>
                <a:ea typeface="Montserrat"/>
                <a:cs typeface="Montserrat"/>
                <a:sym typeface="Montserrat"/>
              </a:rPr>
              <a:t>dan </a:t>
            </a:r>
            <a:r>
              <a:rPr b="1" i="0" lang="en-US" sz="1400" u="none" cap="none" strike="noStrike">
                <a:solidFill>
                  <a:srgbClr val="188038"/>
                </a:solidFill>
                <a:latin typeface="Montserrat"/>
                <a:ea typeface="Montserrat"/>
                <a:cs typeface="Montserrat"/>
                <a:sym typeface="Montserrat"/>
              </a:rPr>
              <a:t>Premium_cat </a:t>
            </a:r>
            <a:r>
              <a:rPr b="0" i="0" lang="en-US" sz="1400" u="none" cap="none" strike="noStrike">
                <a:solidFill>
                  <a:srgbClr val="000000"/>
                </a:solidFill>
                <a:latin typeface="Montserrat"/>
                <a:ea typeface="Montserrat"/>
                <a:cs typeface="Montserrat"/>
                <a:sym typeface="Montserrat"/>
              </a:rPr>
              <a:t>memiliki korelasi positive.</a:t>
            </a:r>
            <a:endParaRPr b="0" i="0" sz="1400" u="none" cap="none" strike="noStrike">
              <a:solidFill>
                <a:srgbClr val="000000"/>
              </a:solidFill>
              <a:latin typeface="Montserrat"/>
              <a:ea typeface="Montserrat"/>
              <a:cs typeface="Montserrat"/>
              <a:sym typeface="Montserrat"/>
            </a:endParaRPr>
          </a:p>
        </p:txBody>
      </p:sp>
      <p:pic>
        <p:nvPicPr>
          <p:cNvPr id="138" name="Google Shape;138;g2811819bf57_1_102"/>
          <p:cNvPicPr preferRelativeResize="0"/>
          <p:nvPr/>
        </p:nvPicPr>
        <p:blipFill rotWithShape="1">
          <a:blip r:embed="rId3">
            <a:alphaModFix/>
          </a:blip>
          <a:srcRect b="0" l="0" r="0" t="0"/>
          <a:stretch/>
        </p:blipFill>
        <p:spPr>
          <a:xfrm>
            <a:off x="1077550" y="3940550"/>
            <a:ext cx="2496143" cy="2526977"/>
          </a:xfrm>
          <a:prstGeom prst="rect">
            <a:avLst/>
          </a:prstGeom>
          <a:noFill/>
          <a:ln>
            <a:noFill/>
          </a:ln>
        </p:spPr>
      </p:pic>
      <p:sp>
        <p:nvSpPr>
          <p:cNvPr id="139" name="Google Shape;139;g2811819bf57_1_102"/>
          <p:cNvSpPr txBox="1"/>
          <p:nvPr/>
        </p:nvSpPr>
        <p:spPr>
          <a:xfrm>
            <a:off x="6495550" y="3201350"/>
            <a:ext cx="5418000" cy="11436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b="1" lang="en-US">
                <a:solidFill>
                  <a:srgbClr val="333746"/>
                </a:solidFill>
                <a:latin typeface="Montserrat"/>
                <a:ea typeface="Montserrat"/>
                <a:cs typeface="Montserrat"/>
                <a:sym typeface="Montserrat"/>
              </a:rPr>
              <a:t>Feature Transformation</a:t>
            </a:r>
            <a:r>
              <a:rPr lang="en-US">
                <a:solidFill>
                  <a:srgbClr val="333746"/>
                </a:solidFill>
                <a:latin typeface="Montserrat Medium"/>
                <a:ea typeface="Montserrat Medium"/>
                <a:cs typeface="Montserrat Medium"/>
                <a:sym typeface="Montserrat Medium"/>
              </a:rPr>
              <a:t>, </a:t>
            </a:r>
            <a:r>
              <a:rPr lang="en-US">
                <a:solidFill>
                  <a:schemeClr val="dk1"/>
                </a:solidFill>
                <a:latin typeface="Montserrat"/>
                <a:ea typeface="Montserrat"/>
                <a:cs typeface="Montserrat"/>
                <a:sym typeface="Montserrat"/>
              </a:rPr>
              <a:t>Melakukan </a:t>
            </a:r>
            <a:r>
              <a:rPr b="1" i="1" lang="en-US">
                <a:solidFill>
                  <a:schemeClr val="dk1"/>
                </a:solidFill>
                <a:latin typeface="Montserrat"/>
                <a:ea typeface="Montserrat"/>
                <a:cs typeface="Montserrat"/>
                <a:sym typeface="Montserrat"/>
              </a:rPr>
              <a:t>split test and train</a:t>
            </a:r>
            <a:r>
              <a:rPr lang="en-US">
                <a:solidFill>
                  <a:schemeClr val="dk1"/>
                </a:solidFill>
                <a:latin typeface="Montserrat"/>
                <a:ea typeface="Montserrat"/>
                <a:cs typeface="Montserrat"/>
                <a:sym typeface="Montserrat"/>
              </a:rPr>
              <a:t>, </a:t>
            </a:r>
            <a:r>
              <a:rPr b="1" lang="en-US">
                <a:solidFill>
                  <a:schemeClr val="dk1"/>
                </a:solidFill>
                <a:latin typeface="Montserrat"/>
                <a:ea typeface="Montserrat"/>
                <a:cs typeface="Montserrat"/>
                <a:sym typeface="Montserrat"/>
              </a:rPr>
              <a:t>l</a:t>
            </a:r>
            <a:r>
              <a:rPr b="1" i="1" lang="en-US">
                <a:solidFill>
                  <a:schemeClr val="dk1"/>
                </a:solidFill>
                <a:latin typeface="Montserrat"/>
                <a:ea typeface="Montserrat"/>
                <a:cs typeface="Montserrat"/>
                <a:sym typeface="Montserrat"/>
              </a:rPr>
              <a:t>og transformation</a:t>
            </a:r>
            <a:r>
              <a:rPr b="1" lang="en-US">
                <a:solidFill>
                  <a:schemeClr val="dk1"/>
                </a:solidFill>
                <a:latin typeface="Montserrat"/>
                <a:ea typeface="Montserrat"/>
                <a:cs typeface="Montserrat"/>
                <a:sym typeface="Montserrat"/>
              </a:rPr>
              <a:t> </a:t>
            </a:r>
            <a:r>
              <a:rPr lang="en-US">
                <a:solidFill>
                  <a:schemeClr val="dk1"/>
                </a:solidFill>
                <a:latin typeface="Montserrat"/>
                <a:ea typeface="Montserrat"/>
                <a:cs typeface="Montserrat"/>
                <a:sym typeface="Montserrat"/>
              </a:rPr>
              <a:t>untuk kolom </a:t>
            </a:r>
            <a:r>
              <a:rPr b="1" lang="en-US">
                <a:solidFill>
                  <a:srgbClr val="188038"/>
                </a:solidFill>
                <a:latin typeface="Montserrat"/>
                <a:ea typeface="Montserrat"/>
                <a:cs typeface="Montserrat"/>
                <a:sym typeface="Montserrat"/>
              </a:rPr>
              <a:t>Age </a:t>
            </a:r>
            <a:r>
              <a:rPr lang="en-US">
                <a:solidFill>
                  <a:schemeClr val="dk1"/>
                </a:solidFill>
                <a:latin typeface="Montserrat"/>
                <a:ea typeface="Montserrat"/>
                <a:cs typeface="Montserrat"/>
                <a:sym typeface="Montserrat"/>
              </a:rPr>
              <a:t>yang </a:t>
            </a:r>
            <a:r>
              <a:rPr i="1" lang="en-US">
                <a:solidFill>
                  <a:schemeClr val="dk1"/>
                </a:solidFill>
                <a:latin typeface="Montserrat"/>
                <a:ea typeface="Montserrat"/>
                <a:cs typeface="Montserrat"/>
                <a:sym typeface="Montserrat"/>
              </a:rPr>
              <a:t>positive skewed</a:t>
            </a:r>
            <a:r>
              <a:rPr lang="en-US">
                <a:solidFill>
                  <a:schemeClr val="dk1"/>
                </a:solidFill>
                <a:latin typeface="Montserrat"/>
                <a:ea typeface="Montserrat"/>
                <a:cs typeface="Montserrat"/>
                <a:sym typeface="Montserrat"/>
              </a:rPr>
              <a:t> dan </a:t>
            </a:r>
            <a:r>
              <a:rPr b="1" i="1" lang="en-US">
                <a:solidFill>
                  <a:schemeClr val="dk1"/>
                </a:solidFill>
                <a:latin typeface="Montserrat"/>
                <a:ea typeface="Montserrat"/>
                <a:cs typeface="Montserrat"/>
                <a:sym typeface="Montserrat"/>
              </a:rPr>
              <a:t>StandardScaler </a:t>
            </a:r>
            <a:r>
              <a:rPr b="1" lang="en-US">
                <a:solidFill>
                  <a:srgbClr val="188038"/>
                </a:solidFill>
                <a:latin typeface="Montserrat"/>
                <a:ea typeface="Montserrat"/>
                <a:cs typeface="Montserrat"/>
                <a:sym typeface="Montserrat"/>
              </a:rPr>
              <a:t>Annual_Premium </a:t>
            </a:r>
            <a:r>
              <a:rPr lang="en-US">
                <a:solidFill>
                  <a:schemeClr val="dk1"/>
                </a:solidFill>
                <a:latin typeface="Montserrat"/>
                <a:ea typeface="Montserrat"/>
                <a:cs typeface="Montserrat"/>
                <a:sym typeface="Montserrat"/>
              </a:rPr>
              <a:t>dan </a:t>
            </a:r>
            <a:r>
              <a:rPr b="1" lang="en-US">
                <a:solidFill>
                  <a:srgbClr val="188038"/>
                </a:solidFill>
                <a:latin typeface="Montserrat"/>
                <a:ea typeface="Montserrat"/>
                <a:cs typeface="Montserrat"/>
                <a:sym typeface="Montserrat"/>
              </a:rPr>
              <a:t>Vintage</a:t>
            </a:r>
            <a:r>
              <a:rPr b="1" lang="en-US">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p:txBody>
      </p:sp>
      <p:pic>
        <p:nvPicPr>
          <p:cNvPr id="140" name="Google Shape;140;g2811819bf57_1_102"/>
          <p:cNvPicPr preferRelativeResize="0"/>
          <p:nvPr/>
        </p:nvPicPr>
        <p:blipFill rotWithShape="1">
          <a:blip r:embed="rId4">
            <a:alphaModFix/>
          </a:blip>
          <a:srcRect b="0" l="0" r="0" t="0"/>
          <a:stretch/>
        </p:blipFill>
        <p:spPr>
          <a:xfrm>
            <a:off x="6522432" y="4792355"/>
            <a:ext cx="2601917" cy="1025962"/>
          </a:xfrm>
          <a:prstGeom prst="rect">
            <a:avLst/>
          </a:prstGeom>
          <a:noFill/>
          <a:ln>
            <a:noFill/>
          </a:ln>
        </p:spPr>
      </p:pic>
      <p:sp>
        <p:nvSpPr>
          <p:cNvPr id="141" name="Google Shape;141;g2811819bf57_1_102"/>
          <p:cNvSpPr txBox="1"/>
          <p:nvPr/>
        </p:nvSpPr>
        <p:spPr>
          <a:xfrm>
            <a:off x="7153724" y="4437363"/>
            <a:ext cx="1339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df_train</a:t>
            </a:r>
            <a:endParaRPr b="0" i="0" sz="1400" u="none" cap="none" strike="noStrike">
              <a:solidFill>
                <a:srgbClr val="000000"/>
              </a:solidFill>
              <a:latin typeface="Arial"/>
              <a:ea typeface="Arial"/>
              <a:cs typeface="Arial"/>
              <a:sym typeface="Arial"/>
            </a:endParaRPr>
          </a:p>
        </p:txBody>
      </p:sp>
      <p:pic>
        <p:nvPicPr>
          <p:cNvPr id="142" name="Google Shape;142;g2811819bf57_1_102"/>
          <p:cNvPicPr preferRelativeResize="0"/>
          <p:nvPr/>
        </p:nvPicPr>
        <p:blipFill rotWithShape="1">
          <a:blip r:embed="rId5">
            <a:alphaModFix/>
          </a:blip>
          <a:srcRect b="0" l="0" r="0" t="0"/>
          <a:stretch/>
        </p:blipFill>
        <p:spPr>
          <a:xfrm>
            <a:off x="9179982" y="4792357"/>
            <a:ext cx="2601912" cy="1025956"/>
          </a:xfrm>
          <a:prstGeom prst="rect">
            <a:avLst/>
          </a:prstGeom>
          <a:noFill/>
          <a:ln>
            <a:noFill/>
          </a:ln>
        </p:spPr>
      </p:pic>
      <p:sp>
        <p:nvSpPr>
          <p:cNvPr id="143" name="Google Shape;143;g2811819bf57_1_102"/>
          <p:cNvSpPr txBox="1"/>
          <p:nvPr/>
        </p:nvSpPr>
        <p:spPr>
          <a:xfrm>
            <a:off x="9811338" y="4437365"/>
            <a:ext cx="1339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ontserrat"/>
                <a:ea typeface="Montserrat"/>
                <a:cs typeface="Montserrat"/>
                <a:sym typeface="Montserrat"/>
              </a:rPr>
              <a:t>df_test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